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8" r:id="rId4"/>
    <p:sldId id="279" r:id="rId5"/>
    <p:sldId id="280" r:id="rId6"/>
    <p:sldId id="281" r:id="rId7"/>
    <p:sldId id="260" r:id="rId8"/>
    <p:sldId id="261" r:id="rId9"/>
    <p:sldId id="301" r:id="rId10"/>
    <p:sldId id="262" r:id="rId11"/>
    <p:sldId id="302" r:id="rId12"/>
    <p:sldId id="303" r:id="rId13"/>
    <p:sldId id="304" r:id="rId14"/>
    <p:sldId id="263" r:id="rId15"/>
    <p:sldId id="305" r:id="rId16"/>
    <p:sldId id="306" r:id="rId17"/>
    <p:sldId id="269" r:id="rId18"/>
    <p:sldId id="307" r:id="rId19"/>
    <p:sldId id="270" r:id="rId20"/>
    <p:sldId id="272" r:id="rId21"/>
    <p:sldId id="273" r:id="rId22"/>
    <p:sldId id="314" r:id="rId23"/>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2" clrIdx="0"/>
  <p:cmAuthor id="2" name="xiangru yan" initials="xy" lastIdx="3"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118.xml"/><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87.xml"/><Relationship Id="rId7" Type="http://schemas.openxmlformats.org/officeDocument/2006/relationships/image" Target="../media/image9.png"/><Relationship Id="rId6" Type="http://schemas.openxmlformats.org/officeDocument/2006/relationships/tags" Target="../tags/tag86.xml"/><Relationship Id="rId5" Type="http://schemas.openxmlformats.org/officeDocument/2006/relationships/image" Target="../media/image8.png"/><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image" Target="../media/image2.png"/><Relationship Id="rId10" Type="http://schemas.openxmlformats.org/officeDocument/2006/relationships/slideLayout" Target="../slideLayouts/slideLayout2.xml"/><Relationship Id="rId1" Type="http://schemas.openxmlformats.org/officeDocument/2006/relationships/tags" Target="../tags/tag83.xml"/></Relationships>
</file>

<file path=ppt/slides/_rels/slide1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tags" Target="../tags/tag92.xml"/><Relationship Id="rId7" Type="http://schemas.openxmlformats.org/officeDocument/2006/relationships/image" Target="../media/image11.png"/><Relationship Id="rId6" Type="http://schemas.openxmlformats.org/officeDocument/2006/relationships/tags" Target="../tags/tag91.xml"/><Relationship Id="rId5" Type="http://schemas.openxmlformats.org/officeDocument/2006/relationships/image" Target="../media/image8.png"/><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image" Target="../media/image2.png"/><Relationship Id="rId12" Type="http://schemas.openxmlformats.org/officeDocument/2006/relationships/slideLayout" Target="../slideLayouts/slideLayout2.xml"/><Relationship Id="rId11" Type="http://schemas.openxmlformats.org/officeDocument/2006/relationships/image" Target="../media/image13.png"/><Relationship Id="rId10" Type="http://schemas.openxmlformats.org/officeDocument/2006/relationships/tags" Target="../tags/tag93.xml"/><Relationship Id="rId1" Type="http://schemas.openxmlformats.org/officeDocument/2006/relationships/tags" Target="../tags/tag88.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image" Target="../media/image2.png"/><Relationship Id="rId1" Type="http://schemas.openxmlformats.org/officeDocument/2006/relationships/tags" Target="../tags/tag94.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image" Target="../media/image2.png"/><Relationship Id="rId1" Type="http://schemas.openxmlformats.org/officeDocument/2006/relationships/tags" Target="../tags/tag97.xml"/></Relationships>
</file>

<file path=ppt/slides/_rels/slide14.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tags" Target="../tags/tag104.xml"/><Relationship Id="rId7" Type="http://schemas.openxmlformats.org/officeDocument/2006/relationships/image" Target="../media/image17.png"/><Relationship Id="rId6" Type="http://schemas.openxmlformats.org/officeDocument/2006/relationships/tags" Target="../tags/tag103.xml"/><Relationship Id="rId5" Type="http://schemas.openxmlformats.org/officeDocument/2006/relationships/image" Target="../media/image16.png"/><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image" Target="../media/image2.png"/><Relationship Id="rId10" Type="http://schemas.openxmlformats.org/officeDocument/2006/relationships/slideLayout" Target="../slideLayouts/slideLayout2.xml"/><Relationship Id="rId1" Type="http://schemas.openxmlformats.org/officeDocument/2006/relationships/tags" Target="../tags/tag100.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6.xml"/><Relationship Id="rId2" Type="http://schemas.openxmlformats.org/officeDocument/2006/relationships/image" Target="../media/image2.png"/><Relationship Id="rId1" Type="http://schemas.openxmlformats.org/officeDocument/2006/relationships/tags" Target="../tags/tag10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7.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9.xml"/><Relationship Id="rId2" Type="http://schemas.openxmlformats.org/officeDocument/2006/relationships/image" Target="../media/image2.png"/><Relationship Id="rId1" Type="http://schemas.openxmlformats.org/officeDocument/2006/relationships/tags" Target="../tags/tag10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110.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tags" Target="../tags/tag113.xml"/><Relationship Id="rId4" Type="http://schemas.openxmlformats.org/officeDocument/2006/relationships/image" Target="../media/image19.png"/><Relationship Id="rId3" Type="http://schemas.openxmlformats.org/officeDocument/2006/relationships/tags" Target="../tags/tag112.xml"/><Relationship Id="rId2" Type="http://schemas.openxmlformats.org/officeDocument/2006/relationships/image" Target="../media/image2.png"/><Relationship Id="rId1" Type="http://schemas.openxmlformats.org/officeDocument/2006/relationships/tags" Target="../tags/tag111.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tags" Target="../tags/tag115.xml"/><Relationship Id="rId2" Type="http://schemas.openxmlformats.org/officeDocument/2006/relationships/image" Target="../media/image2.png"/><Relationship Id="rId1" Type="http://schemas.openxmlformats.org/officeDocument/2006/relationships/tags" Target="../tags/tag114.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tags" Target="../tags/tag117.xml"/><Relationship Id="rId2" Type="http://schemas.openxmlformats.org/officeDocument/2006/relationships/image" Target="../media/image2.png"/><Relationship Id="rId1" Type="http://schemas.openxmlformats.org/officeDocument/2006/relationships/tags" Target="../tags/tag11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7.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tags" Target="../tags/tag70.xml"/><Relationship Id="rId4" Type="http://schemas.openxmlformats.org/officeDocument/2006/relationships/image" Target="../media/image3.png"/><Relationship Id="rId3" Type="http://schemas.openxmlformats.org/officeDocument/2006/relationships/tags" Target="../tags/tag69.xml"/><Relationship Id="rId2" Type="http://schemas.openxmlformats.org/officeDocument/2006/relationships/image" Target="../media/image2.png"/><Relationship Id="rId1" Type="http://schemas.openxmlformats.org/officeDocument/2006/relationships/tags" Target="../tags/tag68.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tags" Target="../tags/tag72.xml"/><Relationship Id="rId2" Type="http://schemas.openxmlformats.org/officeDocument/2006/relationships/image" Target="../media/image2.png"/><Relationship Id="rId1" Type="http://schemas.openxmlformats.org/officeDocument/2006/relationships/tags" Target="../tags/tag7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3.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5.xml"/><Relationship Id="rId2" Type="http://schemas.openxmlformats.org/officeDocument/2006/relationships/image" Target="../media/image2.png"/><Relationship Id="rId1" Type="http://schemas.openxmlformats.org/officeDocument/2006/relationships/tags" Target="../tags/tag74.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7.emf"/><Relationship Id="rId6" Type="http://schemas.openxmlformats.org/officeDocument/2006/relationships/tags" Target="../tags/tag79.xml"/><Relationship Id="rId5" Type="http://schemas.openxmlformats.org/officeDocument/2006/relationships/image" Target="../media/image6.png"/><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image" Target="../media/image2.png"/><Relationship Id="rId1" Type="http://schemas.openxmlformats.org/officeDocument/2006/relationships/tags" Target="../tags/tag76.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image" Target="../media/image2.png"/><Relationship Id="rId1" Type="http://schemas.openxmlformats.org/officeDocument/2006/relationships/tags" Target="../tags/tag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2179320"/>
            <a:ext cx="12192000" cy="2226945"/>
          </a:xfrm>
          <a:prstGeom prst="rect">
            <a:avLst/>
          </a:prstGeom>
          <a:solidFill>
            <a:srgbClr val="113D74"/>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solidFill>
                  <a:schemeClr val="bg1"/>
                </a:solidFill>
                <a:latin typeface="微软雅黑" panose="020B0503020204020204" charset="-122"/>
                <a:ea typeface="微软雅黑" panose="020B0503020204020204" charset="-122"/>
                <a:sym typeface="+mn-ea"/>
              </a:rPr>
              <a:t>图像融合方法</a:t>
            </a:r>
            <a:endParaRPr lang="zh-CN" altLang="en-US" sz="4000" b="1" dirty="0">
              <a:solidFill>
                <a:schemeClr val="bg1"/>
              </a:solidFill>
              <a:latin typeface="微软雅黑" panose="020B0503020204020204" charset="-122"/>
              <a:ea typeface="微软雅黑" panose="020B0503020204020204" charset="-122"/>
            </a:endParaRPr>
          </a:p>
          <a:p>
            <a:pPr algn="ctr"/>
            <a:endParaRPr lang="zh-CN" altLang="en-US" sz="4000" b="1" dirty="0">
              <a:solidFill>
                <a:schemeClr val="bg1"/>
              </a:solidFill>
              <a:latin typeface="Times New Roman" panose="02020603050405020304" charset="0"/>
              <a:cs typeface="Times New Roman" panose="02020603050405020304" charset="0"/>
            </a:endParaRPr>
          </a:p>
        </p:txBody>
      </p:sp>
      <p:sp>
        <p:nvSpPr>
          <p:cNvPr id="14" name="灯片编号占位符 13"/>
          <p:cNvSpPr>
            <a:spLocks noGrp="1"/>
          </p:cNvSpPr>
          <p:nvPr>
            <p:ph type="sldNum" sz="quarter" idx="12"/>
          </p:nvPr>
        </p:nvSpPr>
        <p:spPr/>
        <p:txBody>
          <a:bodyPr/>
          <a:lstStyle/>
          <a:p>
            <a:fld id="{49AE70B2-8BF9-45C0-BB95-33D1B9D3A854}" type="slidenum">
              <a:rPr lang="zh-CN" altLang="en-US" smtClean="0"/>
            </a:fld>
            <a:endParaRPr lang="zh-CN" altLang="en-US" dirty="0"/>
          </a:p>
        </p:txBody>
      </p:sp>
      <p:sp>
        <p:nvSpPr>
          <p:cNvPr id="2" name="文本框 1"/>
          <p:cNvSpPr txBox="1"/>
          <p:nvPr/>
        </p:nvSpPr>
        <p:spPr>
          <a:xfrm>
            <a:off x="4008000" y="4840340"/>
            <a:ext cx="4476750" cy="1322070"/>
          </a:xfrm>
          <a:prstGeom prst="rect">
            <a:avLst/>
          </a:prstGeom>
          <a:noFill/>
        </p:spPr>
        <p:txBody>
          <a:bodyPr wrap="square" rtlCol="0">
            <a:spAutoFit/>
          </a:bodyPr>
          <a:lstStyle/>
          <a:p>
            <a:pPr algn="ctr">
              <a:lnSpc>
                <a:spcPct val="200000"/>
              </a:lnSpc>
            </a:pPr>
            <a:r>
              <a:rPr lang="zh-CN" altLang="en-US" sz="2000" b="1" dirty="0">
                <a:latin typeface="微软雅黑" panose="020B0503020204020204" charset="-122"/>
                <a:ea typeface="微软雅黑" panose="020B0503020204020204" charset="-122"/>
              </a:rPr>
              <a:t>汇报人：黄思彪</a:t>
            </a:r>
            <a:endParaRPr lang="en-US" altLang="zh-CN" sz="2000" b="1" dirty="0">
              <a:latin typeface="微软雅黑" panose="020B0503020204020204" charset="-122"/>
              <a:ea typeface="微软雅黑" panose="020B0503020204020204" charset="-122"/>
            </a:endParaRPr>
          </a:p>
          <a:p>
            <a:pPr algn="ctr">
              <a:lnSpc>
                <a:spcPct val="200000"/>
              </a:lnSpc>
            </a:pPr>
            <a:r>
              <a:rPr lang="en-US" altLang="zh-CN" sz="2000" b="1" dirty="0">
                <a:latin typeface="微软雅黑" panose="020B0503020204020204" charset="-122"/>
                <a:ea typeface="微软雅黑" panose="020B0503020204020204" charset="-122"/>
              </a:rPr>
              <a:t>2024.5.22</a:t>
            </a:r>
            <a:endParaRPr lang="en-US" altLang="zh-CN" sz="2000" b="1" dirty="0">
              <a:latin typeface="微软雅黑" panose="020B0503020204020204" charset="-122"/>
              <a:ea typeface="微软雅黑" panose="020B0503020204020204" charset="-122"/>
            </a:endParaRPr>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9432" y="89417"/>
            <a:ext cx="1488439" cy="148843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p:cNvSpPr/>
          <p:nvPr/>
        </p:nvSpPr>
        <p:spPr bwMode="auto">
          <a:xfrm>
            <a:off x="0" y="354013"/>
            <a:ext cx="228600" cy="687387"/>
          </a:xfrm>
          <a:prstGeom prst="rect">
            <a:avLst/>
          </a:prstGeom>
          <a:solidFill>
            <a:srgbClr val="1166B0"/>
          </a:solidFill>
          <a:ln>
            <a:noFill/>
          </a:ln>
          <a:effectLst/>
        </p:spPr>
        <p:txBody>
          <a:bodyPr wrap="square">
            <a:spAutoFit/>
          </a:bodyPr>
          <a:lstStyle/>
          <a:p>
            <a:pPr algn="ctr" fontAlgn="base">
              <a:spcBef>
                <a:spcPct val="50000"/>
              </a:spcBef>
              <a:spcAft>
                <a:spcPct val="0"/>
              </a:spcAft>
              <a:defRPr/>
            </a:pPr>
            <a:endParaRPr lang="zh-CN" altLang="en-US" sz="1600" b="1">
              <a:solidFill>
                <a:prstClr val="black"/>
              </a:solidFill>
              <a:latin typeface="Arial" panose="020B0604020202020204" pitchFamily="34" charset="0"/>
            </a:endParaRPr>
          </a:p>
        </p:txBody>
      </p:sp>
      <p:sp>
        <p:nvSpPr>
          <p:cNvPr id="9" name="出自【趣你的PPT】(微信:qunideppt)：最优质的PPT资源库"/>
          <p:cNvSpPr>
            <a:spLocks noChangeArrowheads="1"/>
          </p:cNvSpPr>
          <p:nvPr/>
        </p:nvSpPr>
        <p:spPr bwMode="black">
          <a:xfrm>
            <a:off x="280021" y="497651"/>
            <a:ext cx="2771547" cy="521970"/>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00000"/>
              </a:lnSpc>
              <a:spcBef>
                <a:spcPct val="0"/>
              </a:spcBef>
              <a:spcAft>
                <a:spcPct val="0"/>
              </a:spcAft>
              <a:buFontTx/>
              <a:buNone/>
            </a:pPr>
            <a:r>
              <a:rPr lang="zh-CN" altLang="en-US" sz="2800" b="1" dirty="0">
                <a:latin typeface="微软雅黑" panose="020B0503020204020204" charset="-122"/>
                <a:ea typeface="微软雅黑" panose="020B0503020204020204" charset="-122"/>
              </a:rPr>
              <a:t>网络结构</a:t>
            </a:r>
            <a:endParaRPr lang="zh-CN" altLang="en-US" sz="2800" b="1" dirty="0">
              <a:latin typeface="微软雅黑" panose="020B0503020204020204" charset="-122"/>
              <a:ea typeface="微软雅黑" panose="020B0503020204020204" charset="-122"/>
            </a:endParaRPr>
          </a:p>
        </p:txBody>
      </p:sp>
      <p:sp>
        <p:nvSpPr>
          <p:cNvPr id="5" name="椭圆 4"/>
          <p:cNvSpPr/>
          <p:nvPr/>
        </p:nvSpPr>
        <p:spPr>
          <a:xfrm rot="4300279">
            <a:off x="1582607" y="2230651"/>
            <a:ext cx="1411552" cy="14115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1" name="椭圆 10"/>
          <p:cNvSpPr/>
          <p:nvPr/>
        </p:nvSpPr>
        <p:spPr>
          <a:xfrm rot="4300279">
            <a:off x="5291007" y="2230651"/>
            <a:ext cx="1411552" cy="14115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5" name="椭圆 14"/>
          <p:cNvSpPr/>
          <p:nvPr/>
        </p:nvSpPr>
        <p:spPr>
          <a:xfrm rot="4300279">
            <a:off x="8999407" y="2230651"/>
            <a:ext cx="1411552" cy="14115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pic>
        <p:nvPicPr>
          <p:cNvPr id="6" name="图片 5" descr="短"/>
          <p:cNvPicPr>
            <a:picLocks noChangeAspect="1"/>
          </p:cNvPicPr>
          <p:nvPr>
            <p:custDataLst>
              <p:tags r:id="rId1"/>
            </p:custDataLst>
          </p:nvPr>
        </p:nvPicPr>
        <p:blipFill>
          <a:blip r:embed="rId2"/>
          <a:stretch>
            <a:fillRect/>
          </a:stretch>
        </p:blipFill>
        <p:spPr>
          <a:xfrm>
            <a:off x="9763760" y="153035"/>
            <a:ext cx="2273935" cy="493395"/>
          </a:xfrm>
          <a:prstGeom prst="rect">
            <a:avLst/>
          </a:prstGeom>
        </p:spPr>
      </p:pic>
      <p:sp>
        <p:nvSpPr>
          <p:cNvPr id="12" name="Rectangle 22"/>
          <p:cNvSpPr/>
          <p:nvPr>
            <p:custDataLst>
              <p:tags r:id="rId3"/>
            </p:custDataLst>
          </p:nvPr>
        </p:nvSpPr>
        <p:spPr>
          <a:xfrm>
            <a:off x="74295" y="2378710"/>
            <a:ext cx="12179935" cy="4170680"/>
          </a:xfrm>
          <a:prstGeom prst="rect">
            <a:avLst/>
          </a:prstGeom>
          <a:solidFill>
            <a:srgbClr val="1166B0"/>
          </a:solidFill>
          <a:ln w="25400" cap="flat" cmpd="sng" algn="ctr">
            <a:noFill/>
            <a:prstDash val="solid"/>
          </a:ln>
          <a:effectLst/>
        </p:spPr>
        <p:txBody>
          <a:bodyPr rtlCol="0" anchor="ctr"/>
          <a:p>
            <a:pPr marL="0" marR="0" lvl="0" indent="457200" algn="l" defTabSz="1217930" eaLnBrk="1" fontAlgn="auto" latinLnBrk="0" hangingPunct="1">
              <a:lnSpc>
                <a:spcPct val="100000"/>
              </a:lnSpc>
              <a:spcBef>
                <a:spcPts val="0"/>
              </a:spcBef>
              <a:spcAft>
                <a:spcPts val="0"/>
              </a:spcAft>
              <a:buClrTx/>
              <a:buSzTx/>
              <a:buFontTx/>
              <a:buNone/>
              <a:defRPr/>
            </a:pPr>
            <a:r>
              <a:rPr b="1" kern="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扩散模型</a:t>
            </a:r>
            <a:endParaRPr b="1" kern="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457200" algn="l" defTabSz="1217930" eaLnBrk="1" fontAlgn="auto" latinLnBrk="0" hangingPunct="1">
              <a:lnSpc>
                <a:spcPct val="100000"/>
              </a:lnSpc>
              <a:spcBef>
                <a:spcPts val="0"/>
              </a:spcBef>
              <a:spcAft>
                <a:spcPts val="0"/>
              </a:spcAft>
              <a:buClrTx/>
              <a:buSzTx/>
              <a:buFontTx/>
              <a:buNone/>
              <a:defRPr/>
            </a:pPr>
            <a:r>
              <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目标是学习红外和可见光图像的联合潜在结构。</a:t>
            </a: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457200" algn="l" defTabSz="1217930" eaLnBrk="1" fontAlgn="auto" latinLnBrk="0" hangingPunct="1">
              <a:lnSpc>
                <a:spcPct val="100000"/>
              </a:lnSpc>
              <a:spcBef>
                <a:spcPts val="0"/>
              </a:spcBef>
              <a:spcAft>
                <a:spcPts val="0"/>
              </a:spcAft>
              <a:buClrTx/>
              <a:buSzTx/>
              <a:buFontTx/>
              <a:buNone/>
              <a:defRPr/>
            </a:pPr>
            <a:r>
              <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前向扩散过程：由非平衡热力学启发的前向扩散过程可以看作是一个马尔可夫链，它在T时间步长的数据中逐步增加高斯噪声。在时间步长t时，有噪声的多通道图像可以表示为：</a:t>
            </a: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457200" algn="l" defTabSz="1217930" eaLnBrk="1" fontAlgn="auto" latinLnBrk="0" hangingPunct="1">
              <a:lnSpc>
                <a:spcPct val="100000"/>
              </a:lnSpc>
              <a:spcBef>
                <a:spcPts val="0"/>
              </a:spcBef>
              <a:spcAft>
                <a:spcPts val="0"/>
              </a:spcAft>
              <a:buClrTx/>
              <a:buSzTx/>
              <a:buFontTx/>
              <a:buNone/>
              <a:defRPr/>
            </a:pP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457200" algn="l" defTabSz="1217930" eaLnBrk="1" fontAlgn="auto" latinLnBrk="0" hangingPunct="1">
              <a:lnSpc>
                <a:spcPct val="100000"/>
              </a:lnSpc>
              <a:spcBef>
                <a:spcPts val="0"/>
              </a:spcBef>
              <a:spcAft>
                <a:spcPts val="0"/>
              </a:spcAft>
              <a:buClrTx/>
              <a:buSzTx/>
              <a:buFontTx/>
              <a:buNone/>
              <a:defRPr/>
            </a:pP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457200" algn="l" defTabSz="1217930" eaLnBrk="1" fontAlgn="auto" latinLnBrk="0" hangingPunct="1">
              <a:lnSpc>
                <a:spcPct val="100000"/>
              </a:lnSpc>
              <a:spcBef>
                <a:spcPts val="0"/>
              </a:spcBef>
              <a:spcAft>
                <a:spcPts val="0"/>
              </a:spcAft>
              <a:buClrTx/>
              <a:buSzTx/>
              <a:buFontTx/>
              <a:buNone/>
              <a:defRPr/>
            </a:pPr>
            <a:endPar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457200" algn="l" defTabSz="1217930" eaLnBrk="1" fontAlgn="auto" latinLnBrk="0" hangingPunct="1">
              <a:lnSpc>
                <a:spcPct val="100000"/>
              </a:lnSpc>
              <a:spcBef>
                <a:spcPts val="0"/>
              </a:spcBef>
              <a:spcAft>
                <a:spcPts val="0"/>
              </a:spcAft>
              <a:buClrTx/>
              <a:buSzTx/>
              <a:buFontTx/>
              <a:buNone/>
              <a:defRPr/>
            </a:pPr>
            <a:r>
              <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上</a:t>
            </a:r>
            <a:r>
              <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式中，Z为标准正态分布。It 和It−1 分别表示加入t和t−1次高斯噪声产生的4通道噪声图像。γ∈RHW4为高斯噪声。αt 控制时间步t中添加的高斯噪声的方差。给定原始输入I0∈RHW4，可以通过等式推导出它的表达式(1)和等式 (2):</a:t>
            </a: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457200" algn="l" defTabSz="1217930" eaLnBrk="1" fontAlgn="auto" latinLnBrk="0" hangingPunct="1">
              <a:lnSpc>
                <a:spcPct val="100000"/>
              </a:lnSpc>
              <a:spcBef>
                <a:spcPts val="0"/>
              </a:spcBef>
              <a:spcAft>
                <a:spcPts val="0"/>
              </a:spcAft>
              <a:buClrTx/>
              <a:buSzTx/>
              <a:buFontTx/>
              <a:buNone/>
              <a:defRPr/>
            </a:pP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457200" algn="l" defTabSz="1217930" eaLnBrk="1" fontAlgn="auto" latinLnBrk="0" hangingPunct="1">
              <a:lnSpc>
                <a:spcPct val="100000"/>
              </a:lnSpc>
              <a:spcBef>
                <a:spcPts val="0"/>
              </a:spcBef>
              <a:spcAft>
                <a:spcPts val="0"/>
              </a:spcAft>
              <a:buClrTx/>
              <a:buSzTx/>
              <a:buFontTx/>
              <a:buNone/>
              <a:defRPr/>
            </a:pP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457200" algn="l" defTabSz="1217930" eaLnBrk="1" fontAlgn="auto" latinLnBrk="0" hangingPunct="1">
              <a:lnSpc>
                <a:spcPct val="100000"/>
              </a:lnSpc>
              <a:spcBef>
                <a:spcPts val="0"/>
              </a:spcBef>
              <a:spcAft>
                <a:spcPts val="0"/>
              </a:spcAft>
              <a:buClrTx/>
              <a:buSzTx/>
              <a:buFontTx/>
              <a:buNone/>
              <a:defRPr/>
            </a:pPr>
            <a:r>
              <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在前向扩散过程中，给定时间步长t、方差调度α1、…，αt和采样噪声，通过等式可以直接计算出时间步长t的噪声多通道样本。</a:t>
            </a: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2" name="图片 1"/>
          <p:cNvPicPr>
            <a:picLocks noChangeAspect="1"/>
          </p:cNvPicPr>
          <p:nvPr>
            <p:custDataLst>
              <p:tags r:id="rId4"/>
            </p:custDataLst>
          </p:nvPr>
        </p:nvPicPr>
        <p:blipFill>
          <a:blip r:embed="rId5"/>
          <a:stretch>
            <a:fillRect/>
          </a:stretch>
        </p:blipFill>
        <p:spPr>
          <a:xfrm>
            <a:off x="2937510" y="75565"/>
            <a:ext cx="6384925" cy="2303145"/>
          </a:xfrm>
          <a:prstGeom prst="rect">
            <a:avLst/>
          </a:prstGeom>
        </p:spPr>
      </p:pic>
      <p:pic>
        <p:nvPicPr>
          <p:cNvPr id="3" name="图片 2"/>
          <p:cNvPicPr>
            <a:picLocks noChangeAspect="1"/>
          </p:cNvPicPr>
          <p:nvPr>
            <p:custDataLst>
              <p:tags r:id="rId6"/>
            </p:custDataLst>
          </p:nvPr>
        </p:nvPicPr>
        <p:blipFill>
          <a:blip r:embed="rId7"/>
          <a:stretch>
            <a:fillRect/>
          </a:stretch>
        </p:blipFill>
        <p:spPr>
          <a:xfrm>
            <a:off x="2937510" y="3649980"/>
            <a:ext cx="4632325" cy="501650"/>
          </a:xfrm>
          <a:prstGeom prst="rect">
            <a:avLst/>
          </a:prstGeom>
        </p:spPr>
      </p:pic>
      <p:pic>
        <p:nvPicPr>
          <p:cNvPr id="4" name="图片 3"/>
          <p:cNvPicPr>
            <a:picLocks noChangeAspect="1"/>
          </p:cNvPicPr>
          <p:nvPr>
            <p:custDataLst>
              <p:tags r:id="rId8"/>
            </p:custDataLst>
          </p:nvPr>
        </p:nvPicPr>
        <p:blipFill>
          <a:blip r:embed="rId9"/>
          <a:stretch>
            <a:fillRect/>
          </a:stretch>
        </p:blipFill>
        <p:spPr>
          <a:xfrm>
            <a:off x="3754120" y="5134610"/>
            <a:ext cx="3134360" cy="5175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p:cNvSpPr/>
          <p:nvPr/>
        </p:nvSpPr>
        <p:spPr bwMode="auto">
          <a:xfrm>
            <a:off x="0" y="354013"/>
            <a:ext cx="228600" cy="687387"/>
          </a:xfrm>
          <a:prstGeom prst="rect">
            <a:avLst/>
          </a:prstGeom>
          <a:solidFill>
            <a:srgbClr val="1166B0"/>
          </a:solidFill>
          <a:ln>
            <a:noFill/>
          </a:ln>
          <a:effectLst/>
        </p:spPr>
        <p:txBody>
          <a:bodyPr wrap="square">
            <a:spAutoFit/>
          </a:bodyPr>
          <a:lstStyle/>
          <a:p>
            <a:pPr algn="ctr" fontAlgn="base">
              <a:spcBef>
                <a:spcPct val="50000"/>
              </a:spcBef>
              <a:spcAft>
                <a:spcPct val="0"/>
              </a:spcAft>
              <a:defRPr/>
            </a:pPr>
            <a:endParaRPr lang="zh-CN" altLang="en-US" sz="1600" b="1">
              <a:solidFill>
                <a:prstClr val="black"/>
              </a:solidFill>
              <a:latin typeface="Arial" panose="020B0604020202020204" pitchFamily="34" charset="0"/>
            </a:endParaRPr>
          </a:p>
        </p:txBody>
      </p:sp>
      <p:sp>
        <p:nvSpPr>
          <p:cNvPr id="9" name="出自【趣你的PPT】(微信:qunideppt)：最优质的PPT资源库"/>
          <p:cNvSpPr>
            <a:spLocks noChangeArrowheads="1"/>
          </p:cNvSpPr>
          <p:nvPr/>
        </p:nvSpPr>
        <p:spPr bwMode="black">
          <a:xfrm>
            <a:off x="280021" y="497651"/>
            <a:ext cx="2771547" cy="521970"/>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00000"/>
              </a:lnSpc>
              <a:spcBef>
                <a:spcPct val="0"/>
              </a:spcBef>
              <a:spcAft>
                <a:spcPct val="0"/>
              </a:spcAft>
              <a:buFontTx/>
              <a:buNone/>
            </a:pPr>
            <a:r>
              <a:rPr lang="zh-CN" altLang="en-US" sz="2800" b="1" dirty="0">
                <a:latin typeface="微软雅黑" panose="020B0503020204020204" charset="-122"/>
                <a:ea typeface="微软雅黑" panose="020B0503020204020204" charset="-122"/>
              </a:rPr>
              <a:t>网络结构</a:t>
            </a:r>
            <a:endParaRPr lang="zh-CN" altLang="en-US" sz="2800" b="1" dirty="0">
              <a:latin typeface="微软雅黑" panose="020B0503020204020204" charset="-122"/>
              <a:ea typeface="微软雅黑" panose="020B0503020204020204" charset="-122"/>
            </a:endParaRPr>
          </a:p>
        </p:txBody>
      </p:sp>
      <p:sp>
        <p:nvSpPr>
          <p:cNvPr id="5" name="椭圆 4"/>
          <p:cNvSpPr/>
          <p:nvPr/>
        </p:nvSpPr>
        <p:spPr>
          <a:xfrm rot="4300279">
            <a:off x="1582607" y="2230651"/>
            <a:ext cx="1411552" cy="14115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1" name="椭圆 10"/>
          <p:cNvSpPr/>
          <p:nvPr/>
        </p:nvSpPr>
        <p:spPr>
          <a:xfrm rot="4300279">
            <a:off x="5291007" y="2230651"/>
            <a:ext cx="1411552" cy="14115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5" name="椭圆 14"/>
          <p:cNvSpPr/>
          <p:nvPr/>
        </p:nvSpPr>
        <p:spPr>
          <a:xfrm rot="4300279">
            <a:off x="8999407" y="2230651"/>
            <a:ext cx="1411552" cy="14115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pic>
        <p:nvPicPr>
          <p:cNvPr id="6" name="图片 5" descr="短"/>
          <p:cNvPicPr>
            <a:picLocks noChangeAspect="1"/>
          </p:cNvPicPr>
          <p:nvPr>
            <p:custDataLst>
              <p:tags r:id="rId1"/>
            </p:custDataLst>
          </p:nvPr>
        </p:nvPicPr>
        <p:blipFill>
          <a:blip r:embed="rId2"/>
          <a:stretch>
            <a:fillRect/>
          </a:stretch>
        </p:blipFill>
        <p:spPr>
          <a:xfrm>
            <a:off x="9763760" y="153035"/>
            <a:ext cx="2273935" cy="493395"/>
          </a:xfrm>
          <a:prstGeom prst="rect">
            <a:avLst/>
          </a:prstGeom>
        </p:spPr>
      </p:pic>
      <p:sp>
        <p:nvSpPr>
          <p:cNvPr id="12" name="Rectangle 22"/>
          <p:cNvSpPr/>
          <p:nvPr>
            <p:custDataLst>
              <p:tags r:id="rId3"/>
            </p:custDataLst>
          </p:nvPr>
        </p:nvSpPr>
        <p:spPr>
          <a:xfrm>
            <a:off x="74295" y="2800350"/>
            <a:ext cx="12179935" cy="3749040"/>
          </a:xfrm>
          <a:prstGeom prst="rect">
            <a:avLst/>
          </a:prstGeom>
          <a:solidFill>
            <a:srgbClr val="1166B0"/>
          </a:solidFill>
          <a:ln w="25400" cap="flat" cmpd="sng" algn="ctr">
            <a:noFill/>
            <a:prstDash val="solid"/>
          </a:ln>
          <a:effectLst/>
        </p:spPr>
        <p:txBody>
          <a:bodyPr rtlCol="0" anchor="ctr"/>
          <a:p>
            <a:pPr marL="0" marR="0" lvl="0" indent="457200" algn="l" defTabSz="1217930" eaLnBrk="1" fontAlgn="auto" latinLnBrk="0" hangingPunct="1">
              <a:lnSpc>
                <a:spcPct val="100000"/>
              </a:lnSpc>
              <a:spcBef>
                <a:spcPts val="0"/>
              </a:spcBef>
              <a:spcAft>
                <a:spcPts val="0"/>
              </a:spcAft>
              <a:buClrTx/>
              <a:buSzTx/>
              <a:buFontTx/>
              <a:buNone/>
              <a:defRPr/>
            </a:pPr>
            <a:r>
              <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反向扩散过程：在反向扩散过程中，利用神经网络进行一系列较小的去噪操作，获得原始的多通道图像。在反向过程的每个时间步长中，对有噪声的多通道图像It进行去噪操作，获得前的图像It−1。It−1在此条件下的概率分布可以表示为</a:t>
            </a: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457200" algn="l" defTabSz="1217930" eaLnBrk="1" fontAlgn="auto" latinLnBrk="0" hangingPunct="1">
              <a:lnSpc>
                <a:spcPct val="100000"/>
              </a:lnSpc>
              <a:spcBef>
                <a:spcPts val="0"/>
              </a:spcBef>
              <a:spcAft>
                <a:spcPts val="0"/>
              </a:spcAft>
              <a:buClrTx/>
              <a:buSzTx/>
              <a:buFontTx/>
              <a:buNone/>
              <a:defRPr/>
            </a:pP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457200" algn="l" defTabSz="1217930" eaLnBrk="1" fontAlgn="auto" latinLnBrk="0" hangingPunct="1">
              <a:lnSpc>
                <a:spcPct val="100000"/>
              </a:lnSpc>
              <a:spcBef>
                <a:spcPts val="0"/>
              </a:spcBef>
              <a:spcAft>
                <a:spcPts val="0"/>
              </a:spcAft>
              <a:buClrTx/>
              <a:buSzTx/>
              <a:buFontTx/>
              <a:buNone/>
              <a:defRPr/>
            </a:pPr>
            <a:r>
              <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σ为条件分布Q(It−1|It) 的方差，可以表示为：</a:t>
            </a: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457200" algn="l" defTabSz="1217930" eaLnBrk="1" fontAlgn="auto" latinLnBrk="0" hangingPunct="1">
              <a:lnSpc>
                <a:spcPct val="100000"/>
              </a:lnSpc>
              <a:spcBef>
                <a:spcPts val="0"/>
              </a:spcBef>
              <a:spcAft>
                <a:spcPts val="0"/>
              </a:spcAft>
              <a:buClrTx/>
              <a:buSzTx/>
              <a:buFontTx/>
              <a:buNone/>
              <a:defRPr/>
            </a:pP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457200" algn="l" defTabSz="1217930" eaLnBrk="1" fontAlgn="auto" latinLnBrk="0" hangingPunct="1">
              <a:lnSpc>
                <a:spcPct val="100000"/>
              </a:lnSpc>
              <a:spcBef>
                <a:spcPts val="0"/>
              </a:spcBef>
              <a:spcAft>
                <a:spcPts val="0"/>
              </a:spcAft>
              <a:buClrTx/>
              <a:buSzTx/>
              <a:buFontTx/>
              <a:buNone/>
              <a:defRPr/>
            </a:pP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457200" algn="l" defTabSz="1217930" eaLnBrk="1" fontAlgn="auto" latinLnBrk="0" hangingPunct="1">
              <a:lnSpc>
                <a:spcPct val="100000"/>
              </a:lnSpc>
              <a:spcBef>
                <a:spcPts val="0"/>
              </a:spcBef>
              <a:spcAft>
                <a:spcPts val="0"/>
              </a:spcAft>
              <a:buClrTx/>
              <a:buSzTx/>
              <a:buFontTx/>
              <a:buNone/>
              <a:defRPr/>
            </a:pPr>
            <a:r>
              <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βt = 1 − αt。条件分布Q(It−1|It) 的均值 µθ 可以表示为：</a:t>
            </a: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457200" algn="l" defTabSz="1217930" eaLnBrk="1" fontAlgn="auto" latinLnBrk="0" hangingPunct="1">
              <a:lnSpc>
                <a:spcPct val="100000"/>
              </a:lnSpc>
              <a:spcBef>
                <a:spcPts val="0"/>
              </a:spcBef>
              <a:spcAft>
                <a:spcPts val="0"/>
              </a:spcAft>
              <a:buClrTx/>
              <a:buSzTx/>
              <a:buFontTx/>
              <a:buNone/>
              <a:defRPr/>
            </a:pP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457200" algn="l" defTabSz="1217930" eaLnBrk="1" fontAlgn="auto" latinLnBrk="0" hangingPunct="1">
              <a:lnSpc>
                <a:spcPct val="100000"/>
              </a:lnSpc>
              <a:spcBef>
                <a:spcPts val="0"/>
              </a:spcBef>
              <a:spcAft>
                <a:spcPts val="0"/>
              </a:spcAft>
              <a:buClrTx/>
              <a:buSzTx/>
              <a:buFontTx/>
              <a:buNone/>
              <a:defRPr/>
            </a:pP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457200" algn="l" defTabSz="1217930" eaLnBrk="1" fontAlgn="auto" latinLnBrk="0" hangingPunct="1">
              <a:lnSpc>
                <a:spcPct val="100000"/>
              </a:lnSpc>
              <a:spcBef>
                <a:spcPts val="0"/>
              </a:spcBef>
              <a:spcAft>
                <a:spcPts val="0"/>
              </a:spcAft>
              <a:buClrTx/>
              <a:buSzTx/>
              <a:buFontTx/>
              <a:buNone/>
              <a:defRPr/>
            </a:pPr>
            <a:r>
              <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εθ（·，·）是一个去噪网络，输入是时间步长 t 和有噪声的多通道图像 It.</a:t>
            </a: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2" name="图片 1"/>
          <p:cNvPicPr>
            <a:picLocks noChangeAspect="1"/>
          </p:cNvPicPr>
          <p:nvPr>
            <p:custDataLst>
              <p:tags r:id="rId4"/>
            </p:custDataLst>
          </p:nvPr>
        </p:nvPicPr>
        <p:blipFill>
          <a:blip r:embed="rId5"/>
          <a:stretch>
            <a:fillRect/>
          </a:stretch>
        </p:blipFill>
        <p:spPr>
          <a:xfrm>
            <a:off x="2804160" y="497840"/>
            <a:ext cx="6384925" cy="2303145"/>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1813560" y="3715385"/>
            <a:ext cx="3829050" cy="436880"/>
          </a:xfrm>
          <a:prstGeom prst="rect">
            <a:avLst/>
          </a:prstGeom>
        </p:spPr>
      </p:pic>
      <p:pic>
        <p:nvPicPr>
          <p:cNvPr id="10" name="图片 9"/>
          <p:cNvPicPr>
            <a:picLocks noChangeAspect="1"/>
          </p:cNvPicPr>
          <p:nvPr>
            <p:custDataLst>
              <p:tags r:id="rId8"/>
            </p:custDataLst>
          </p:nvPr>
        </p:nvPicPr>
        <p:blipFill>
          <a:blip r:embed="rId9"/>
          <a:stretch>
            <a:fillRect/>
          </a:stretch>
        </p:blipFill>
        <p:spPr>
          <a:xfrm>
            <a:off x="5274310" y="4284980"/>
            <a:ext cx="2509520" cy="749935"/>
          </a:xfrm>
          <a:prstGeom prst="rect">
            <a:avLst/>
          </a:prstGeom>
        </p:spPr>
      </p:pic>
      <p:pic>
        <p:nvPicPr>
          <p:cNvPr id="13" name="图片 12"/>
          <p:cNvPicPr>
            <a:picLocks noChangeAspect="1"/>
          </p:cNvPicPr>
          <p:nvPr>
            <p:custDataLst>
              <p:tags r:id="rId10"/>
            </p:custDataLst>
          </p:nvPr>
        </p:nvPicPr>
        <p:blipFill>
          <a:blip r:embed="rId11"/>
          <a:stretch>
            <a:fillRect/>
          </a:stretch>
        </p:blipFill>
        <p:spPr>
          <a:xfrm>
            <a:off x="6765290" y="5226685"/>
            <a:ext cx="3375660" cy="5556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p:cNvSpPr/>
          <p:nvPr/>
        </p:nvSpPr>
        <p:spPr bwMode="auto">
          <a:xfrm>
            <a:off x="0" y="354013"/>
            <a:ext cx="228600" cy="687387"/>
          </a:xfrm>
          <a:prstGeom prst="rect">
            <a:avLst/>
          </a:prstGeom>
          <a:solidFill>
            <a:srgbClr val="1166B0"/>
          </a:solidFill>
          <a:ln>
            <a:noFill/>
          </a:ln>
          <a:effectLst/>
        </p:spPr>
        <p:txBody>
          <a:bodyPr wrap="square">
            <a:spAutoFit/>
          </a:bodyPr>
          <a:lstStyle/>
          <a:p>
            <a:pPr algn="ctr" fontAlgn="base">
              <a:spcBef>
                <a:spcPct val="50000"/>
              </a:spcBef>
              <a:spcAft>
                <a:spcPct val="0"/>
              </a:spcAft>
              <a:defRPr/>
            </a:pPr>
            <a:endParaRPr lang="zh-CN" altLang="en-US" sz="1600" b="1">
              <a:solidFill>
                <a:prstClr val="black"/>
              </a:solidFill>
              <a:latin typeface="Arial" panose="020B0604020202020204" pitchFamily="34" charset="0"/>
            </a:endParaRPr>
          </a:p>
        </p:txBody>
      </p:sp>
      <p:sp>
        <p:nvSpPr>
          <p:cNvPr id="9" name="出自【趣你的PPT】(微信:qunideppt)：最优质的PPT资源库"/>
          <p:cNvSpPr>
            <a:spLocks noChangeArrowheads="1"/>
          </p:cNvSpPr>
          <p:nvPr/>
        </p:nvSpPr>
        <p:spPr bwMode="black">
          <a:xfrm>
            <a:off x="280021" y="497651"/>
            <a:ext cx="2771547" cy="521970"/>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00000"/>
              </a:lnSpc>
              <a:spcBef>
                <a:spcPct val="0"/>
              </a:spcBef>
              <a:spcAft>
                <a:spcPct val="0"/>
              </a:spcAft>
              <a:buFontTx/>
              <a:buNone/>
            </a:pPr>
            <a:r>
              <a:rPr lang="zh-CN" altLang="en-US" sz="2800" b="1" dirty="0">
                <a:latin typeface="微软雅黑" panose="020B0503020204020204" charset="-122"/>
                <a:ea typeface="微软雅黑" panose="020B0503020204020204" charset="-122"/>
              </a:rPr>
              <a:t>网络结构</a:t>
            </a:r>
            <a:endParaRPr lang="zh-CN" altLang="en-US" sz="2800" b="1" dirty="0">
              <a:latin typeface="微软雅黑" panose="020B0503020204020204" charset="-122"/>
              <a:ea typeface="微软雅黑" panose="020B0503020204020204" charset="-122"/>
            </a:endParaRPr>
          </a:p>
        </p:txBody>
      </p:sp>
      <p:sp>
        <p:nvSpPr>
          <p:cNvPr id="5" name="椭圆 4"/>
          <p:cNvSpPr/>
          <p:nvPr/>
        </p:nvSpPr>
        <p:spPr>
          <a:xfrm rot="4300279">
            <a:off x="1582607" y="2230651"/>
            <a:ext cx="1411552" cy="14115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1" name="椭圆 10"/>
          <p:cNvSpPr/>
          <p:nvPr/>
        </p:nvSpPr>
        <p:spPr>
          <a:xfrm rot="4300279">
            <a:off x="5291007" y="2230651"/>
            <a:ext cx="1411552" cy="14115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5" name="椭圆 14"/>
          <p:cNvSpPr/>
          <p:nvPr/>
        </p:nvSpPr>
        <p:spPr>
          <a:xfrm rot="4300279">
            <a:off x="8999407" y="2230651"/>
            <a:ext cx="1411552" cy="14115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pic>
        <p:nvPicPr>
          <p:cNvPr id="6" name="图片 5" descr="短"/>
          <p:cNvPicPr>
            <a:picLocks noChangeAspect="1"/>
          </p:cNvPicPr>
          <p:nvPr>
            <p:custDataLst>
              <p:tags r:id="rId1"/>
            </p:custDataLst>
          </p:nvPr>
        </p:nvPicPr>
        <p:blipFill>
          <a:blip r:embed="rId2"/>
          <a:stretch>
            <a:fillRect/>
          </a:stretch>
        </p:blipFill>
        <p:spPr>
          <a:xfrm>
            <a:off x="9763760" y="153035"/>
            <a:ext cx="2273935" cy="493395"/>
          </a:xfrm>
          <a:prstGeom prst="rect">
            <a:avLst/>
          </a:prstGeom>
        </p:spPr>
      </p:pic>
      <p:sp>
        <p:nvSpPr>
          <p:cNvPr id="12" name="Rectangle 22"/>
          <p:cNvSpPr/>
          <p:nvPr>
            <p:custDataLst>
              <p:tags r:id="rId3"/>
            </p:custDataLst>
          </p:nvPr>
        </p:nvSpPr>
        <p:spPr>
          <a:xfrm>
            <a:off x="74295" y="2800350"/>
            <a:ext cx="12179935" cy="3749040"/>
          </a:xfrm>
          <a:prstGeom prst="rect">
            <a:avLst/>
          </a:prstGeom>
          <a:solidFill>
            <a:srgbClr val="1166B0"/>
          </a:solidFill>
          <a:ln w="25400" cap="flat" cmpd="sng" algn="ctr">
            <a:noFill/>
            <a:prstDash val="solid"/>
          </a:ln>
          <a:effectLst/>
        </p:spPr>
        <p:txBody>
          <a:bodyPr rtlCol="0" anchor="ctr"/>
          <a:p>
            <a:pPr marL="0" marR="0" lvl="0" indent="457200" algn="l" defTabSz="1217930" eaLnBrk="1" fontAlgn="auto" latinLnBrk="0" hangingPunct="1">
              <a:lnSpc>
                <a:spcPct val="100000"/>
              </a:lnSpc>
              <a:spcBef>
                <a:spcPts val="0"/>
              </a:spcBef>
              <a:spcAft>
                <a:spcPts val="0"/>
              </a:spcAft>
              <a:buClrTx/>
              <a:buSzTx/>
              <a:buFontTx/>
              <a:buNone/>
              <a:defRPr/>
            </a:pPr>
            <a:r>
              <a:rPr lang="zh-CN" b="1" kern="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去噪网络模型</a:t>
            </a:r>
            <a:r>
              <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的结构：去噪网络采用了SR3使用的U-Net网络结构。SR3主干网由收缩路径、扩散路径和扩散头组成。收缩路径和扩展路径由5个卷积层组成。扩散头包含了单个卷积层用来生成预测的噪声。</a:t>
            </a:r>
            <a:endPar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457200" algn="l" defTabSz="1217930" eaLnBrk="1" fontAlgn="auto" latinLnBrk="0" hangingPunct="1">
              <a:lnSpc>
                <a:spcPct val="100000"/>
              </a:lnSpc>
              <a:spcBef>
                <a:spcPts val="0"/>
              </a:spcBef>
              <a:spcAft>
                <a:spcPts val="0"/>
              </a:spcAft>
              <a:buClrTx/>
              <a:buSzTx/>
              <a:buFontTx/>
              <a:buNone/>
              <a:defRPr/>
            </a:pPr>
            <a:r>
              <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在对去噪网络进行训练后，使用去噪网络来提取多通道特征，在图像融合训练阶段，使用多通道梯度损失和强度损失进行训练。对于SR3的主干网络来说，其扩张路径包含了五个卷积层，输出的特征图大小长、宽依次减少一半。然后使用多通道融合模块将五个阶段输出的扩散特征进行融合，我们对其进行相加操作并输入到融合头中以生成融合图像。具体操作就是将相加后的特征通过3×3卷积、Leaky ReLU 和Tanh。</a:t>
            </a:r>
            <a:endPar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3" name="图片 2"/>
          <p:cNvPicPr>
            <a:picLocks noChangeAspect="1"/>
          </p:cNvPicPr>
          <p:nvPr>
            <p:custDataLst>
              <p:tags r:id="rId4"/>
            </p:custDataLst>
          </p:nvPr>
        </p:nvPicPr>
        <p:blipFill>
          <a:blip r:embed="rId5"/>
          <a:stretch>
            <a:fillRect/>
          </a:stretch>
        </p:blipFill>
        <p:spPr>
          <a:xfrm>
            <a:off x="1803400" y="153035"/>
            <a:ext cx="4780280" cy="34099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p:cNvSpPr/>
          <p:nvPr/>
        </p:nvSpPr>
        <p:spPr bwMode="auto">
          <a:xfrm>
            <a:off x="0" y="354013"/>
            <a:ext cx="228600" cy="687387"/>
          </a:xfrm>
          <a:prstGeom prst="rect">
            <a:avLst/>
          </a:prstGeom>
          <a:solidFill>
            <a:srgbClr val="1166B0"/>
          </a:solidFill>
          <a:ln>
            <a:noFill/>
          </a:ln>
          <a:effectLst/>
        </p:spPr>
        <p:txBody>
          <a:bodyPr wrap="square">
            <a:spAutoFit/>
          </a:bodyPr>
          <a:lstStyle/>
          <a:p>
            <a:pPr algn="ctr" fontAlgn="base">
              <a:spcBef>
                <a:spcPct val="50000"/>
              </a:spcBef>
              <a:spcAft>
                <a:spcPct val="0"/>
              </a:spcAft>
              <a:defRPr/>
            </a:pPr>
            <a:endParaRPr lang="zh-CN" altLang="en-US" sz="1600" b="1">
              <a:solidFill>
                <a:prstClr val="black"/>
              </a:solidFill>
              <a:latin typeface="Arial" panose="020B0604020202020204" pitchFamily="34" charset="0"/>
            </a:endParaRPr>
          </a:p>
        </p:txBody>
      </p:sp>
      <p:sp>
        <p:nvSpPr>
          <p:cNvPr id="4" name="出自【趣你的PPT】(微信:qunideppt)：最优质的PPT资源库"/>
          <p:cNvSpPr>
            <a:spLocks noChangeArrowheads="1"/>
          </p:cNvSpPr>
          <p:nvPr/>
        </p:nvSpPr>
        <p:spPr bwMode="black">
          <a:xfrm>
            <a:off x="280021" y="497651"/>
            <a:ext cx="2771547" cy="521970"/>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00000"/>
              </a:lnSpc>
              <a:spcBef>
                <a:spcPct val="0"/>
              </a:spcBef>
              <a:spcAft>
                <a:spcPct val="0"/>
              </a:spcAft>
              <a:buFontTx/>
              <a:buNone/>
            </a:pPr>
            <a:r>
              <a:rPr lang="zh-CN" altLang="en-US" sz="2800" b="1" dirty="0">
                <a:latin typeface="微软雅黑" panose="020B0503020204020204" charset="-122"/>
                <a:ea typeface="微软雅黑" panose="020B0503020204020204" charset="-122"/>
              </a:rPr>
              <a:t>损失函数</a:t>
            </a:r>
            <a:endParaRPr lang="zh-CN" altLang="en-US" sz="2800" b="1" dirty="0">
              <a:latin typeface="微软雅黑" panose="020B0503020204020204" charset="-122"/>
              <a:ea typeface="微软雅黑" panose="020B0503020204020204" charset="-122"/>
            </a:endParaRPr>
          </a:p>
        </p:txBody>
      </p:sp>
      <p:sp>
        <p:nvSpPr>
          <p:cNvPr id="13" name="TextBox 15"/>
          <p:cNvSpPr txBox="1"/>
          <p:nvPr/>
        </p:nvSpPr>
        <p:spPr>
          <a:xfrm>
            <a:off x="1357445" y="4276334"/>
            <a:ext cx="572287" cy="369332"/>
          </a:xfrm>
          <a:prstGeom prst="rect">
            <a:avLst/>
          </a:prstGeom>
          <a:noFill/>
        </p:spPr>
        <p:txBody>
          <a:bodyPr wrap="square" rtlCol="0">
            <a:spAutoFit/>
          </a:bodyPr>
          <a:lstStyle/>
          <a:p>
            <a:pPr algn="ctr"/>
            <a:r>
              <a:rPr lang="en-US" altLang="zh-CN" b="1" dirty="0">
                <a:solidFill>
                  <a:prstClr val="white"/>
                </a:solidFill>
                <a:latin typeface="微软雅黑" panose="020B0503020204020204" charset="-122"/>
                <a:ea typeface="微软雅黑" panose="020B0503020204020204" charset="-122"/>
                <a:cs typeface="Open Sans Light" panose="020B0306030504020204" pitchFamily="34" charset="0"/>
                <a:sym typeface="Gill Sans" pitchFamily="2" charset="0"/>
              </a:rPr>
              <a:t>01</a:t>
            </a:r>
            <a:endParaRPr lang="zh-CN" altLang="en-US" b="1" dirty="0">
              <a:solidFill>
                <a:prstClr val="white"/>
              </a:solidFill>
              <a:latin typeface="微软雅黑" panose="020B0503020204020204" charset="-122"/>
              <a:ea typeface="微软雅黑" panose="020B0503020204020204" charset="-122"/>
              <a:cs typeface="Open Sans Light" panose="020B0306030504020204" pitchFamily="34" charset="0"/>
              <a:sym typeface="Gill Sans" pitchFamily="2" charset="0"/>
            </a:endParaRPr>
          </a:p>
        </p:txBody>
      </p:sp>
      <p:sp>
        <p:nvSpPr>
          <p:cNvPr id="16" name="TextBox 13"/>
          <p:cNvSpPr txBox="1"/>
          <p:nvPr/>
        </p:nvSpPr>
        <p:spPr>
          <a:xfrm>
            <a:off x="1697310" y="2430783"/>
            <a:ext cx="2338080"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a:solidFill>
                  <a:schemeClr val="bg1"/>
                </a:solidFill>
                <a:latin typeface="Arial" panose="020B0604020202020204" pitchFamily="34" charset="0"/>
                <a:ea typeface="微软雅黑" panose="020B0503020204020204" charset="-122"/>
                <a:sym typeface="Arial" panose="020B0604020202020204" pitchFamily="34" charset="0"/>
              </a:rPr>
              <a:t>单击编辑标题</a:t>
            </a:r>
            <a:endParaRPr lang="en-US" sz="16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7" name="TextBox 13"/>
          <p:cNvSpPr txBox="1"/>
          <p:nvPr/>
        </p:nvSpPr>
        <p:spPr>
          <a:xfrm>
            <a:off x="1901823" y="2785231"/>
            <a:ext cx="2044975" cy="369332"/>
          </a:xfrm>
          <a:prstGeom prst="rect">
            <a:avLst/>
          </a:prstGeom>
          <a:noFill/>
        </p:spPr>
        <p:txBody>
          <a:bodyPr wrap="square" lIns="0" tIns="0" rIns="0" bIns="0" rtlCol="0" anchor="t" anchorCtr="0">
            <a:spAutoFit/>
          </a:bodyPr>
          <a:lstStyle/>
          <a:p>
            <a:pPr algn="ctr" defTabSz="1216660">
              <a:spcBef>
                <a:spcPct val="20000"/>
              </a:spcBef>
              <a:defRPr/>
            </a:pPr>
            <a:r>
              <a:rPr lang="zh-CN" altLang="en-US" sz="1200" dirty="0">
                <a:solidFill>
                  <a:schemeClr val="bg1"/>
                </a:solidFill>
                <a:latin typeface="Arial" panose="020B0604020202020204" pitchFamily="34" charset="0"/>
                <a:ea typeface="微软雅黑" panose="020B0503020204020204" charset="-122"/>
                <a:sym typeface="Arial" panose="020B0604020202020204" pitchFamily="34" charset="0"/>
              </a:rPr>
              <a:t>单击此处可编辑内容，根据您的需要自由拉伸文本框大小</a:t>
            </a:r>
            <a:endParaRPr lang="en-US" altLang="zh-CN" sz="12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8" name="TextBox 13"/>
          <p:cNvSpPr txBox="1"/>
          <p:nvPr/>
        </p:nvSpPr>
        <p:spPr>
          <a:xfrm>
            <a:off x="8100486" y="2430783"/>
            <a:ext cx="2338080"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a:solidFill>
                  <a:schemeClr val="bg1"/>
                </a:solidFill>
                <a:latin typeface="Arial" panose="020B0604020202020204" pitchFamily="34" charset="0"/>
                <a:ea typeface="微软雅黑" panose="020B0503020204020204" charset="-122"/>
                <a:sym typeface="Arial" panose="020B0604020202020204" pitchFamily="34" charset="0"/>
              </a:rPr>
              <a:t>单击编辑标题</a:t>
            </a:r>
            <a:endParaRPr lang="en-US" sz="16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9" name="TextBox 13"/>
          <p:cNvSpPr txBox="1"/>
          <p:nvPr/>
        </p:nvSpPr>
        <p:spPr>
          <a:xfrm>
            <a:off x="8304999" y="2785231"/>
            <a:ext cx="2044975" cy="369332"/>
          </a:xfrm>
          <a:prstGeom prst="rect">
            <a:avLst/>
          </a:prstGeom>
          <a:noFill/>
        </p:spPr>
        <p:txBody>
          <a:bodyPr wrap="square" lIns="0" tIns="0" rIns="0" bIns="0" rtlCol="0" anchor="t" anchorCtr="0">
            <a:spAutoFit/>
          </a:bodyPr>
          <a:lstStyle/>
          <a:p>
            <a:pPr algn="ctr" defTabSz="1216660">
              <a:spcBef>
                <a:spcPct val="20000"/>
              </a:spcBef>
              <a:defRPr/>
            </a:pPr>
            <a:r>
              <a:rPr lang="zh-CN" altLang="en-US" sz="1200" dirty="0">
                <a:solidFill>
                  <a:schemeClr val="bg1"/>
                </a:solidFill>
                <a:latin typeface="Arial" panose="020B0604020202020204" pitchFamily="34" charset="0"/>
                <a:ea typeface="微软雅黑" panose="020B0503020204020204" charset="-122"/>
                <a:sym typeface="Arial" panose="020B0604020202020204" pitchFamily="34" charset="0"/>
              </a:rPr>
              <a:t>单击此处可编辑内容，根据您的需要自由拉伸文本框大小</a:t>
            </a:r>
            <a:endParaRPr lang="en-US" altLang="zh-CN" sz="12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24" name="矩形 23"/>
          <p:cNvSpPr/>
          <p:nvPr/>
        </p:nvSpPr>
        <p:spPr>
          <a:xfrm>
            <a:off x="227965" y="1646555"/>
            <a:ext cx="10421620" cy="4044315"/>
          </a:xfrm>
          <a:prstGeom prst="rect">
            <a:avLst/>
          </a:prstGeom>
          <a:noFill/>
        </p:spPr>
        <p:txBody>
          <a:bodyPr wrap="square" lIns="0" tIns="0" rIns="0" bIns="0" rtlCol="0" anchor="t" anchorCtr="0">
            <a:noAutofit/>
          </a:bodyPr>
          <a:lstStyle/>
          <a:p>
            <a:pPr defTabSz="1216660">
              <a:lnSpc>
                <a:spcPct val="120000"/>
              </a:lnSpc>
              <a:spcBef>
                <a:spcPct val="20000"/>
              </a:spcBef>
            </a:pPr>
            <a:endParaRPr lang="en-US" altLang="zh-CN" sz="1200" dirty="0">
              <a:solidFill>
                <a:srgbClr val="445469"/>
              </a:solidFill>
              <a:latin typeface="微软雅黑" panose="020B0503020204020204" charset="-122"/>
              <a:ea typeface="微软雅黑" panose="020B0503020204020204" charset="-122"/>
              <a:sym typeface="Arial" panose="020B0604020202020204" pitchFamily="34" charset="0"/>
            </a:endParaRPr>
          </a:p>
        </p:txBody>
      </p:sp>
      <p:pic>
        <p:nvPicPr>
          <p:cNvPr id="2" name="图片 1" descr="短"/>
          <p:cNvPicPr>
            <a:picLocks noChangeAspect="1"/>
          </p:cNvPicPr>
          <p:nvPr>
            <p:custDataLst>
              <p:tags r:id="rId1"/>
            </p:custDataLst>
          </p:nvPr>
        </p:nvPicPr>
        <p:blipFill>
          <a:blip r:embed="rId2"/>
          <a:stretch>
            <a:fillRect/>
          </a:stretch>
        </p:blipFill>
        <p:spPr>
          <a:xfrm>
            <a:off x="9763760" y="153035"/>
            <a:ext cx="2273935" cy="493395"/>
          </a:xfrm>
          <a:prstGeom prst="rect">
            <a:avLst/>
          </a:prstGeom>
        </p:spPr>
      </p:pic>
      <p:sp>
        <p:nvSpPr>
          <p:cNvPr id="9" name="Rectangle 22"/>
          <p:cNvSpPr/>
          <p:nvPr>
            <p:custDataLst>
              <p:tags r:id="rId3"/>
            </p:custDataLst>
          </p:nvPr>
        </p:nvSpPr>
        <p:spPr>
          <a:xfrm>
            <a:off x="0" y="1903095"/>
            <a:ext cx="12179935" cy="3530600"/>
          </a:xfrm>
          <a:prstGeom prst="rect">
            <a:avLst/>
          </a:prstGeom>
          <a:solidFill>
            <a:srgbClr val="1166B0"/>
          </a:solidFill>
          <a:ln w="25400" cap="flat" cmpd="sng" algn="ctr">
            <a:noFill/>
            <a:prstDash val="solid"/>
          </a:ln>
          <a:effectLst/>
        </p:spPr>
        <p:txBody>
          <a:bodyPr rtlCol="0" anchor="ctr"/>
          <a:p>
            <a:pPr marL="0" marR="0" lvl="0" indent="0" algn="l" defTabSz="1217930" eaLnBrk="1" fontAlgn="auto" latinLnBrk="0" hangingPunct="1">
              <a:lnSpc>
                <a:spcPct val="100000"/>
              </a:lnSpc>
              <a:spcBef>
                <a:spcPts val="0"/>
              </a:spcBef>
              <a:spcAft>
                <a:spcPts val="0"/>
              </a:spcAft>
              <a:buClrTx/>
              <a:buSzTx/>
              <a:buFontTx/>
              <a:buNone/>
              <a:defRPr/>
            </a:pPr>
            <a:r>
              <a:rPr b="1" kern="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扩散模型损失函数：</a:t>
            </a:r>
            <a:endParaRPr b="1" kern="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l" defTabSz="1217930" eaLnBrk="1" fontAlgn="auto" latinLnBrk="0" hangingPunct="1">
              <a:lnSpc>
                <a:spcPct val="100000"/>
              </a:lnSpc>
              <a:spcBef>
                <a:spcPts val="0"/>
              </a:spcBef>
              <a:spcAft>
                <a:spcPts val="0"/>
              </a:spcAft>
              <a:buClrTx/>
              <a:buSzTx/>
              <a:buFontTx/>
              <a:buNone/>
              <a:defRPr/>
            </a:pPr>
            <a:r>
              <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首先，我们在训练集中采样一对配准的可见光和红外图像对（Iir，Ivis），形成多通道图像 I，然后从标准正态分布中采样噪声γ。第三，我们从均匀分布中采样时间步长t∼U（{1，…，T}）。完成上述采样后，扩散模型的损失函数可表述为：</a:t>
            </a: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l" defTabSz="1217930" eaLnBrk="1" fontAlgn="auto" latinLnBrk="0" hangingPunct="1">
              <a:lnSpc>
                <a:spcPct val="100000"/>
              </a:lnSpc>
              <a:spcBef>
                <a:spcPts val="0"/>
              </a:spcBef>
              <a:spcAft>
                <a:spcPts val="0"/>
              </a:spcAft>
              <a:buClrTx/>
              <a:buSzTx/>
              <a:buFontTx/>
              <a:buNone/>
              <a:defRPr/>
            </a:pP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l" defTabSz="1217930" eaLnBrk="1" fontAlgn="auto" latinLnBrk="0" hangingPunct="1">
              <a:lnSpc>
                <a:spcPct val="100000"/>
              </a:lnSpc>
              <a:spcBef>
                <a:spcPts val="0"/>
              </a:spcBef>
              <a:spcAft>
                <a:spcPts val="0"/>
              </a:spcAft>
              <a:buClrTx/>
              <a:buSzTx/>
              <a:buFontTx/>
              <a:buNone/>
              <a:defRPr/>
            </a:pP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l" defTabSz="1217930" eaLnBrk="1" fontAlgn="auto" latinLnBrk="0" hangingPunct="1">
              <a:lnSpc>
                <a:spcPct val="100000"/>
              </a:lnSpc>
              <a:spcBef>
                <a:spcPts val="0"/>
              </a:spcBef>
              <a:spcAft>
                <a:spcPts val="0"/>
              </a:spcAft>
              <a:buClrTx/>
              <a:buSzTx/>
              <a:buFontTx/>
              <a:buNone/>
              <a:defRPr/>
            </a:pP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l" defTabSz="1217930" eaLnBrk="1" fontAlgn="auto" latinLnBrk="0" hangingPunct="1">
              <a:lnSpc>
                <a:spcPct val="100000"/>
              </a:lnSpc>
              <a:spcBef>
                <a:spcPts val="0"/>
              </a:spcBef>
              <a:spcAft>
                <a:spcPts val="0"/>
              </a:spcAft>
              <a:buClrTx/>
              <a:buSzTx/>
              <a:buFontTx/>
              <a:buNone/>
              <a:defRPr/>
            </a:pPr>
            <a:r>
              <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论文的 Training Details 部分说明，用于提取特征的噪声预测网络有三个，t 分别是 5、50、100</a:t>
            </a: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l" defTabSz="1217930" eaLnBrk="1" fontAlgn="auto" latinLnBrk="0" hangingPunct="1">
              <a:lnSpc>
                <a:spcPct val="100000"/>
              </a:lnSpc>
              <a:spcBef>
                <a:spcPts val="0"/>
              </a:spcBef>
              <a:spcAft>
                <a:spcPts val="0"/>
              </a:spcAft>
              <a:buClrTx/>
              <a:buSzTx/>
              <a:buFontTx/>
              <a:buNone/>
              <a:defRPr/>
            </a:pPr>
            <a:endParaRPr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6" name="图片 5"/>
          <p:cNvPicPr>
            <a:picLocks noChangeAspect="1"/>
          </p:cNvPicPr>
          <p:nvPr>
            <p:custDataLst>
              <p:tags r:id="rId4"/>
            </p:custDataLst>
          </p:nvPr>
        </p:nvPicPr>
        <p:blipFill>
          <a:blip r:embed="rId5"/>
          <a:stretch>
            <a:fillRect/>
          </a:stretch>
        </p:blipFill>
        <p:spPr>
          <a:xfrm>
            <a:off x="2042795" y="3561080"/>
            <a:ext cx="4864735" cy="7150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p:cNvSpPr/>
          <p:nvPr/>
        </p:nvSpPr>
        <p:spPr bwMode="auto">
          <a:xfrm>
            <a:off x="0" y="354013"/>
            <a:ext cx="228600" cy="687387"/>
          </a:xfrm>
          <a:prstGeom prst="rect">
            <a:avLst/>
          </a:prstGeom>
          <a:solidFill>
            <a:srgbClr val="1166B0"/>
          </a:solidFill>
          <a:ln>
            <a:noFill/>
          </a:ln>
          <a:effectLst/>
        </p:spPr>
        <p:txBody>
          <a:bodyPr wrap="square">
            <a:spAutoFit/>
          </a:bodyPr>
          <a:lstStyle/>
          <a:p>
            <a:pPr algn="ctr" fontAlgn="base">
              <a:spcBef>
                <a:spcPct val="50000"/>
              </a:spcBef>
              <a:spcAft>
                <a:spcPct val="0"/>
              </a:spcAft>
              <a:defRPr/>
            </a:pPr>
            <a:endParaRPr lang="zh-CN" altLang="en-US" sz="1600" b="1">
              <a:solidFill>
                <a:prstClr val="black"/>
              </a:solidFill>
              <a:latin typeface="Arial" panose="020B0604020202020204" pitchFamily="34" charset="0"/>
            </a:endParaRPr>
          </a:p>
        </p:txBody>
      </p:sp>
      <p:sp>
        <p:nvSpPr>
          <p:cNvPr id="4" name="出自【趣你的PPT】(微信:qunideppt)：最优质的PPT资源库"/>
          <p:cNvSpPr>
            <a:spLocks noChangeArrowheads="1"/>
          </p:cNvSpPr>
          <p:nvPr/>
        </p:nvSpPr>
        <p:spPr bwMode="black">
          <a:xfrm>
            <a:off x="280021" y="497651"/>
            <a:ext cx="2771547" cy="521970"/>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00000"/>
              </a:lnSpc>
              <a:spcBef>
                <a:spcPct val="0"/>
              </a:spcBef>
              <a:spcAft>
                <a:spcPct val="0"/>
              </a:spcAft>
              <a:buFontTx/>
              <a:buNone/>
            </a:pPr>
            <a:r>
              <a:rPr lang="zh-CN" altLang="en-US" sz="2800" b="1" dirty="0">
                <a:latin typeface="微软雅黑" panose="020B0503020204020204" charset="-122"/>
                <a:ea typeface="微软雅黑" panose="020B0503020204020204" charset="-122"/>
              </a:rPr>
              <a:t>损失函数</a:t>
            </a:r>
            <a:endParaRPr lang="zh-CN" altLang="en-US" sz="2800" b="1" dirty="0">
              <a:latin typeface="微软雅黑" panose="020B0503020204020204" charset="-122"/>
              <a:ea typeface="微软雅黑" panose="020B0503020204020204" charset="-122"/>
            </a:endParaRPr>
          </a:p>
        </p:txBody>
      </p:sp>
      <p:sp>
        <p:nvSpPr>
          <p:cNvPr id="13" name="TextBox 15"/>
          <p:cNvSpPr txBox="1"/>
          <p:nvPr/>
        </p:nvSpPr>
        <p:spPr>
          <a:xfrm>
            <a:off x="1357445" y="4276334"/>
            <a:ext cx="572287" cy="369332"/>
          </a:xfrm>
          <a:prstGeom prst="rect">
            <a:avLst/>
          </a:prstGeom>
          <a:noFill/>
        </p:spPr>
        <p:txBody>
          <a:bodyPr wrap="square" rtlCol="0">
            <a:spAutoFit/>
          </a:bodyPr>
          <a:lstStyle/>
          <a:p>
            <a:pPr algn="ctr"/>
            <a:r>
              <a:rPr lang="en-US" altLang="zh-CN" b="1" dirty="0">
                <a:solidFill>
                  <a:prstClr val="white"/>
                </a:solidFill>
                <a:latin typeface="微软雅黑" panose="020B0503020204020204" charset="-122"/>
                <a:ea typeface="微软雅黑" panose="020B0503020204020204" charset="-122"/>
                <a:cs typeface="Open Sans Light" panose="020B0306030504020204" pitchFamily="34" charset="0"/>
                <a:sym typeface="Gill Sans" pitchFamily="2" charset="0"/>
              </a:rPr>
              <a:t>01</a:t>
            </a:r>
            <a:endParaRPr lang="zh-CN" altLang="en-US" b="1" dirty="0">
              <a:solidFill>
                <a:prstClr val="white"/>
              </a:solidFill>
              <a:latin typeface="微软雅黑" panose="020B0503020204020204" charset="-122"/>
              <a:ea typeface="微软雅黑" panose="020B0503020204020204" charset="-122"/>
              <a:cs typeface="Open Sans Light" panose="020B0306030504020204" pitchFamily="34" charset="0"/>
              <a:sym typeface="Gill Sans" pitchFamily="2" charset="0"/>
            </a:endParaRPr>
          </a:p>
        </p:txBody>
      </p:sp>
      <p:sp>
        <p:nvSpPr>
          <p:cNvPr id="16" name="TextBox 13"/>
          <p:cNvSpPr txBox="1"/>
          <p:nvPr/>
        </p:nvSpPr>
        <p:spPr>
          <a:xfrm>
            <a:off x="1697310" y="2430783"/>
            <a:ext cx="2338080"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a:solidFill>
                  <a:schemeClr val="bg1"/>
                </a:solidFill>
                <a:latin typeface="Arial" panose="020B0604020202020204" pitchFamily="34" charset="0"/>
                <a:ea typeface="微软雅黑" panose="020B0503020204020204" charset="-122"/>
                <a:sym typeface="Arial" panose="020B0604020202020204" pitchFamily="34" charset="0"/>
              </a:rPr>
              <a:t>单击编辑标题</a:t>
            </a:r>
            <a:endParaRPr lang="en-US" sz="16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7" name="TextBox 13"/>
          <p:cNvSpPr txBox="1"/>
          <p:nvPr/>
        </p:nvSpPr>
        <p:spPr>
          <a:xfrm>
            <a:off x="1901823" y="2785231"/>
            <a:ext cx="2044975" cy="369332"/>
          </a:xfrm>
          <a:prstGeom prst="rect">
            <a:avLst/>
          </a:prstGeom>
          <a:noFill/>
        </p:spPr>
        <p:txBody>
          <a:bodyPr wrap="square" lIns="0" tIns="0" rIns="0" bIns="0" rtlCol="0" anchor="t" anchorCtr="0">
            <a:spAutoFit/>
          </a:bodyPr>
          <a:lstStyle/>
          <a:p>
            <a:pPr algn="ctr" defTabSz="1216660">
              <a:spcBef>
                <a:spcPct val="20000"/>
              </a:spcBef>
              <a:defRPr/>
            </a:pPr>
            <a:r>
              <a:rPr lang="zh-CN" altLang="en-US" sz="1200" dirty="0">
                <a:solidFill>
                  <a:schemeClr val="bg1"/>
                </a:solidFill>
                <a:latin typeface="Arial" panose="020B0604020202020204" pitchFamily="34" charset="0"/>
                <a:ea typeface="微软雅黑" panose="020B0503020204020204" charset="-122"/>
                <a:sym typeface="Arial" panose="020B0604020202020204" pitchFamily="34" charset="0"/>
              </a:rPr>
              <a:t>单击此处可编辑内容，根据您的需要自由拉伸文本框大小</a:t>
            </a:r>
            <a:endParaRPr lang="en-US" altLang="zh-CN" sz="12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8" name="TextBox 13"/>
          <p:cNvSpPr txBox="1"/>
          <p:nvPr/>
        </p:nvSpPr>
        <p:spPr>
          <a:xfrm>
            <a:off x="8100486" y="2430783"/>
            <a:ext cx="2338080"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a:solidFill>
                  <a:schemeClr val="bg1"/>
                </a:solidFill>
                <a:latin typeface="Arial" panose="020B0604020202020204" pitchFamily="34" charset="0"/>
                <a:ea typeface="微软雅黑" panose="020B0503020204020204" charset="-122"/>
                <a:sym typeface="Arial" panose="020B0604020202020204" pitchFamily="34" charset="0"/>
              </a:rPr>
              <a:t>单击编辑标题</a:t>
            </a:r>
            <a:endParaRPr lang="en-US" sz="16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9" name="TextBox 13"/>
          <p:cNvSpPr txBox="1"/>
          <p:nvPr/>
        </p:nvSpPr>
        <p:spPr>
          <a:xfrm>
            <a:off x="8304999" y="2785231"/>
            <a:ext cx="2044975" cy="369332"/>
          </a:xfrm>
          <a:prstGeom prst="rect">
            <a:avLst/>
          </a:prstGeom>
          <a:noFill/>
        </p:spPr>
        <p:txBody>
          <a:bodyPr wrap="square" lIns="0" tIns="0" rIns="0" bIns="0" rtlCol="0" anchor="t" anchorCtr="0">
            <a:spAutoFit/>
          </a:bodyPr>
          <a:lstStyle/>
          <a:p>
            <a:pPr algn="ctr" defTabSz="1216660">
              <a:spcBef>
                <a:spcPct val="20000"/>
              </a:spcBef>
              <a:defRPr/>
            </a:pPr>
            <a:r>
              <a:rPr lang="zh-CN" altLang="en-US" sz="1200" dirty="0">
                <a:solidFill>
                  <a:schemeClr val="bg1"/>
                </a:solidFill>
                <a:latin typeface="Arial" panose="020B0604020202020204" pitchFamily="34" charset="0"/>
                <a:ea typeface="微软雅黑" panose="020B0503020204020204" charset="-122"/>
                <a:sym typeface="Arial" panose="020B0604020202020204" pitchFamily="34" charset="0"/>
              </a:rPr>
              <a:t>单击此处可编辑内容，根据您的需要自由拉伸文本框大小</a:t>
            </a:r>
            <a:endParaRPr lang="en-US" altLang="zh-CN" sz="12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24" name="矩形 23"/>
          <p:cNvSpPr/>
          <p:nvPr/>
        </p:nvSpPr>
        <p:spPr>
          <a:xfrm>
            <a:off x="227965" y="1646555"/>
            <a:ext cx="10421620" cy="4044315"/>
          </a:xfrm>
          <a:prstGeom prst="rect">
            <a:avLst/>
          </a:prstGeom>
          <a:noFill/>
        </p:spPr>
        <p:txBody>
          <a:bodyPr wrap="square" lIns="0" tIns="0" rIns="0" bIns="0" rtlCol="0" anchor="t" anchorCtr="0">
            <a:noAutofit/>
          </a:bodyPr>
          <a:lstStyle/>
          <a:p>
            <a:pPr defTabSz="1216660">
              <a:lnSpc>
                <a:spcPct val="120000"/>
              </a:lnSpc>
              <a:spcBef>
                <a:spcPct val="20000"/>
              </a:spcBef>
            </a:pPr>
            <a:endParaRPr lang="en-US" altLang="zh-CN" sz="1200" dirty="0">
              <a:solidFill>
                <a:srgbClr val="445469"/>
              </a:solidFill>
              <a:latin typeface="微软雅黑" panose="020B0503020204020204" charset="-122"/>
              <a:ea typeface="微软雅黑" panose="020B0503020204020204" charset="-122"/>
              <a:sym typeface="Arial" panose="020B0604020202020204" pitchFamily="34" charset="0"/>
            </a:endParaRPr>
          </a:p>
        </p:txBody>
      </p:sp>
      <p:pic>
        <p:nvPicPr>
          <p:cNvPr id="2" name="图片 1" descr="短"/>
          <p:cNvPicPr>
            <a:picLocks noChangeAspect="1"/>
          </p:cNvPicPr>
          <p:nvPr>
            <p:custDataLst>
              <p:tags r:id="rId1"/>
            </p:custDataLst>
          </p:nvPr>
        </p:nvPicPr>
        <p:blipFill>
          <a:blip r:embed="rId2"/>
          <a:stretch>
            <a:fillRect/>
          </a:stretch>
        </p:blipFill>
        <p:spPr>
          <a:xfrm>
            <a:off x="9763760" y="153035"/>
            <a:ext cx="2273935" cy="493395"/>
          </a:xfrm>
          <a:prstGeom prst="rect">
            <a:avLst/>
          </a:prstGeom>
        </p:spPr>
      </p:pic>
      <p:sp>
        <p:nvSpPr>
          <p:cNvPr id="9" name="Rectangle 22"/>
          <p:cNvSpPr/>
          <p:nvPr>
            <p:custDataLst>
              <p:tags r:id="rId3"/>
            </p:custDataLst>
          </p:nvPr>
        </p:nvSpPr>
        <p:spPr>
          <a:xfrm>
            <a:off x="0" y="1162685"/>
            <a:ext cx="12179935" cy="4847590"/>
          </a:xfrm>
          <a:prstGeom prst="rect">
            <a:avLst/>
          </a:prstGeom>
          <a:solidFill>
            <a:srgbClr val="1166B0"/>
          </a:solidFill>
          <a:ln w="25400" cap="flat" cmpd="sng" algn="ctr">
            <a:noFill/>
            <a:prstDash val="solid"/>
          </a:ln>
          <a:effectLst/>
        </p:spPr>
        <p:txBody>
          <a:bodyPr rtlCol="0" anchor="ctr"/>
          <a:p>
            <a:pPr marL="0" marR="0" lvl="0" indent="0" algn="l" defTabSz="1217930" eaLnBrk="1" fontAlgn="auto" latinLnBrk="0" hangingPunct="1">
              <a:lnSpc>
                <a:spcPct val="100000"/>
              </a:lnSpc>
              <a:spcBef>
                <a:spcPts val="0"/>
              </a:spcBef>
              <a:spcAft>
                <a:spcPts val="0"/>
              </a:spcAft>
              <a:buClrTx/>
              <a:buSzTx/>
              <a:buFontTx/>
              <a:buNone/>
              <a:defRPr/>
            </a:pPr>
            <a:r>
              <a:rPr lang="zh-CN" b="1" kern="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融合过程损失函数：</a:t>
            </a:r>
            <a:endParaRPr lang="zh-CN" b="1" kern="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l" defTabSz="1217930" eaLnBrk="1" fontAlgn="auto" latinLnBrk="0" hangingPunct="1">
              <a:lnSpc>
                <a:spcPct val="100000"/>
              </a:lnSpc>
              <a:spcBef>
                <a:spcPts val="0"/>
              </a:spcBef>
              <a:spcAft>
                <a:spcPts val="0"/>
              </a:spcAft>
              <a:buClrTx/>
              <a:buSzTx/>
              <a:buFontTx/>
              <a:buNone/>
              <a:defRPr/>
            </a:pPr>
            <a:r>
              <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现有的梯度loss是为单通道融合图像设计的。为保留可见图像的纹理信息，在保持梯度的同时直接生成三通道融合图像，我们扩展了现有的梯度损失，提出了多通道梯度损失LMCG：</a:t>
            </a:r>
            <a:endPar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l" defTabSz="1217930" eaLnBrk="1" fontAlgn="auto" latinLnBrk="0" hangingPunct="1">
              <a:lnSpc>
                <a:spcPct val="100000"/>
              </a:lnSpc>
              <a:spcBef>
                <a:spcPts val="0"/>
              </a:spcBef>
              <a:spcAft>
                <a:spcPts val="0"/>
              </a:spcAft>
              <a:buClrTx/>
              <a:buSzTx/>
              <a:buFontTx/>
              <a:buNone/>
              <a:defRPr/>
            </a:pPr>
            <a:endPar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l" defTabSz="1217930" eaLnBrk="1" fontAlgn="auto" latinLnBrk="0" hangingPunct="1">
              <a:lnSpc>
                <a:spcPct val="100000"/>
              </a:lnSpc>
              <a:spcBef>
                <a:spcPts val="0"/>
              </a:spcBef>
              <a:spcAft>
                <a:spcPts val="0"/>
              </a:spcAft>
              <a:buClrTx/>
              <a:buSzTx/>
              <a:buFontTx/>
              <a:buNone/>
              <a:defRPr/>
            </a:pPr>
            <a:endPar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l" defTabSz="1217930" eaLnBrk="1" fontAlgn="auto" latinLnBrk="0" hangingPunct="1">
              <a:lnSpc>
                <a:spcPct val="100000"/>
              </a:lnSpc>
              <a:spcBef>
                <a:spcPts val="0"/>
              </a:spcBef>
              <a:spcAft>
                <a:spcPts val="0"/>
              </a:spcAft>
              <a:buClrTx/>
              <a:buSzTx/>
              <a:buFontTx/>
              <a:buNone/>
              <a:defRPr/>
            </a:pPr>
            <a:endPar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l" defTabSz="1217930" eaLnBrk="1" fontAlgn="auto" latinLnBrk="0" hangingPunct="1">
              <a:lnSpc>
                <a:spcPct val="100000"/>
              </a:lnSpc>
              <a:spcBef>
                <a:spcPts val="0"/>
              </a:spcBef>
              <a:spcAft>
                <a:spcPts val="0"/>
              </a:spcAft>
              <a:buClrTx/>
              <a:buSzTx/>
              <a:buFontTx/>
              <a:buNone/>
              <a:defRPr/>
            </a:pPr>
            <a:r>
              <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其中，∇表示梯度算子。If1、If2和If3表示融合图像的三通道（即红色、绿色、蓝色）。Ivis1，Ivis2和Ivis3表示输入可见图像Ivis的3通道。热辐射通常以像素强度为特征。我们应用强度损失使融合的图像具有与红外图像和可见光图像相似的强度分布。然而，与梯度loss 类似，强度lossv被设计用于生成单通道融合图像。我们将现有的强度loss 扩展到多通道强度损耗LMCI，可以表述为：</a:t>
            </a:r>
            <a:endPar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l" defTabSz="1217930" eaLnBrk="1" fontAlgn="auto" latinLnBrk="0" hangingPunct="1">
              <a:lnSpc>
                <a:spcPct val="100000"/>
              </a:lnSpc>
              <a:spcBef>
                <a:spcPts val="0"/>
              </a:spcBef>
              <a:spcAft>
                <a:spcPts val="0"/>
              </a:spcAft>
              <a:buClrTx/>
              <a:buSzTx/>
              <a:buFontTx/>
              <a:buNone/>
              <a:defRPr/>
            </a:pPr>
            <a:endPar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l" defTabSz="1217930" eaLnBrk="1" fontAlgn="auto" latinLnBrk="0" hangingPunct="1">
              <a:lnSpc>
                <a:spcPct val="100000"/>
              </a:lnSpc>
              <a:spcBef>
                <a:spcPts val="0"/>
              </a:spcBef>
              <a:spcAft>
                <a:spcPts val="0"/>
              </a:spcAft>
              <a:buClrTx/>
              <a:buSzTx/>
              <a:buFontTx/>
              <a:buNone/>
              <a:defRPr/>
            </a:pPr>
            <a:endPar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l" defTabSz="1217930" eaLnBrk="1" fontAlgn="auto" latinLnBrk="0" hangingPunct="1">
              <a:lnSpc>
                <a:spcPct val="100000"/>
              </a:lnSpc>
              <a:spcBef>
                <a:spcPts val="0"/>
              </a:spcBef>
              <a:spcAft>
                <a:spcPts val="0"/>
              </a:spcAft>
              <a:buClrTx/>
              <a:buSzTx/>
              <a:buFontTx/>
              <a:buNone/>
              <a:defRPr/>
            </a:pPr>
            <a:r>
              <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现有的融合方法通常通过颜色空间转换来保存颜色信息。为了解决这一问题，并充分利用扩散特性，本文直接生成了具有多通道梯度和强度损失的三通道融合图像。</a:t>
            </a:r>
            <a:endPar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3" name="图片 2"/>
          <p:cNvPicPr>
            <a:picLocks noChangeAspect="1"/>
          </p:cNvPicPr>
          <p:nvPr>
            <p:custDataLst>
              <p:tags r:id="rId4"/>
            </p:custDataLst>
          </p:nvPr>
        </p:nvPicPr>
        <p:blipFill>
          <a:blip r:embed="rId5"/>
          <a:stretch>
            <a:fillRect/>
          </a:stretch>
        </p:blipFill>
        <p:spPr>
          <a:xfrm>
            <a:off x="4035425" y="2621280"/>
            <a:ext cx="3743325" cy="533400"/>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3946525" y="4160520"/>
            <a:ext cx="3362325" cy="600075"/>
          </a:xfrm>
          <a:prstGeom prst="rect">
            <a:avLst/>
          </a:prstGeom>
        </p:spPr>
      </p:pic>
      <p:pic>
        <p:nvPicPr>
          <p:cNvPr id="7" name="图片 6"/>
          <p:cNvPicPr>
            <a:picLocks noChangeAspect="1"/>
          </p:cNvPicPr>
          <p:nvPr>
            <p:custDataLst>
              <p:tags r:id="rId8"/>
            </p:custDataLst>
          </p:nvPr>
        </p:nvPicPr>
        <p:blipFill>
          <a:blip r:embed="rId9"/>
          <a:stretch>
            <a:fillRect/>
          </a:stretch>
        </p:blipFill>
        <p:spPr>
          <a:xfrm>
            <a:off x="4500245" y="5445760"/>
            <a:ext cx="1876425" cy="4095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p:cNvSpPr/>
          <p:nvPr/>
        </p:nvSpPr>
        <p:spPr bwMode="auto">
          <a:xfrm>
            <a:off x="0" y="354013"/>
            <a:ext cx="228600" cy="687387"/>
          </a:xfrm>
          <a:prstGeom prst="rect">
            <a:avLst/>
          </a:prstGeom>
          <a:solidFill>
            <a:srgbClr val="1166B0"/>
          </a:solidFill>
          <a:ln>
            <a:noFill/>
          </a:ln>
          <a:effectLst/>
        </p:spPr>
        <p:txBody>
          <a:bodyPr wrap="square">
            <a:spAutoFit/>
          </a:bodyPr>
          <a:lstStyle/>
          <a:p>
            <a:pPr algn="ctr" fontAlgn="base">
              <a:spcBef>
                <a:spcPct val="50000"/>
              </a:spcBef>
              <a:spcAft>
                <a:spcPct val="0"/>
              </a:spcAft>
              <a:defRPr/>
            </a:pPr>
            <a:endParaRPr lang="zh-CN" altLang="en-US" sz="1600" b="1">
              <a:solidFill>
                <a:prstClr val="black"/>
              </a:solidFill>
              <a:latin typeface="Arial" panose="020B0604020202020204" pitchFamily="34" charset="0"/>
            </a:endParaRPr>
          </a:p>
        </p:txBody>
      </p:sp>
      <p:sp>
        <p:nvSpPr>
          <p:cNvPr id="9" name="出自【趣你的PPT】(微信:qunideppt)：最优质的PPT资源库"/>
          <p:cNvSpPr>
            <a:spLocks noChangeArrowheads="1"/>
          </p:cNvSpPr>
          <p:nvPr/>
        </p:nvSpPr>
        <p:spPr bwMode="black">
          <a:xfrm>
            <a:off x="280021" y="497651"/>
            <a:ext cx="2771547" cy="521970"/>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00000"/>
              </a:lnSpc>
              <a:spcBef>
                <a:spcPct val="0"/>
              </a:spcBef>
              <a:spcAft>
                <a:spcPct val="0"/>
              </a:spcAft>
              <a:buFontTx/>
              <a:buNone/>
            </a:pPr>
            <a:r>
              <a:rPr lang="zh-CN" altLang="en-US" sz="2800" b="1" dirty="0">
                <a:latin typeface="微软雅黑" panose="020B0503020204020204" charset="-122"/>
                <a:ea typeface="微软雅黑" panose="020B0503020204020204" charset="-122"/>
              </a:rPr>
              <a:t>实验</a:t>
            </a:r>
            <a:r>
              <a:rPr lang="zh-CN" altLang="en-US" sz="2800" b="1" dirty="0">
                <a:latin typeface="微软雅黑" panose="020B0503020204020204" charset="-122"/>
                <a:ea typeface="微软雅黑" panose="020B0503020204020204" charset="-122"/>
              </a:rPr>
              <a:t>设置</a:t>
            </a:r>
            <a:endParaRPr lang="zh-CN" altLang="en-US" sz="2800" b="1" dirty="0">
              <a:latin typeface="微软雅黑" panose="020B0503020204020204" charset="-122"/>
              <a:ea typeface="微软雅黑" panose="020B0503020204020204" charset="-122"/>
            </a:endParaRPr>
          </a:p>
        </p:txBody>
      </p:sp>
      <p:sp>
        <p:nvSpPr>
          <p:cNvPr id="5" name="椭圆 4"/>
          <p:cNvSpPr/>
          <p:nvPr/>
        </p:nvSpPr>
        <p:spPr>
          <a:xfrm rot="4300279">
            <a:off x="1582607" y="2230651"/>
            <a:ext cx="1411552" cy="14115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1" name="椭圆 10"/>
          <p:cNvSpPr/>
          <p:nvPr/>
        </p:nvSpPr>
        <p:spPr>
          <a:xfrm rot="4300279">
            <a:off x="5291007" y="2230651"/>
            <a:ext cx="1411552" cy="14115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5" name="椭圆 14"/>
          <p:cNvSpPr/>
          <p:nvPr/>
        </p:nvSpPr>
        <p:spPr>
          <a:xfrm rot="4300279">
            <a:off x="8999407" y="2230651"/>
            <a:ext cx="1411552" cy="14115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pic>
        <p:nvPicPr>
          <p:cNvPr id="6" name="图片 5" descr="短"/>
          <p:cNvPicPr>
            <a:picLocks noChangeAspect="1"/>
          </p:cNvPicPr>
          <p:nvPr>
            <p:custDataLst>
              <p:tags r:id="rId1"/>
            </p:custDataLst>
          </p:nvPr>
        </p:nvPicPr>
        <p:blipFill>
          <a:blip r:embed="rId2"/>
          <a:stretch>
            <a:fillRect/>
          </a:stretch>
        </p:blipFill>
        <p:spPr>
          <a:xfrm>
            <a:off x="9763760" y="153035"/>
            <a:ext cx="2273935" cy="493395"/>
          </a:xfrm>
          <a:prstGeom prst="rect">
            <a:avLst/>
          </a:prstGeom>
        </p:spPr>
      </p:pic>
      <p:sp>
        <p:nvSpPr>
          <p:cNvPr id="12" name="Rectangle 22"/>
          <p:cNvSpPr/>
          <p:nvPr>
            <p:custDataLst>
              <p:tags r:id="rId3"/>
            </p:custDataLst>
          </p:nvPr>
        </p:nvSpPr>
        <p:spPr>
          <a:xfrm>
            <a:off x="0" y="1481455"/>
            <a:ext cx="12179935" cy="4170680"/>
          </a:xfrm>
          <a:prstGeom prst="rect">
            <a:avLst/>
          </a:prstGeom>
          <a:solidFill>
            <a:srgbClr val="1166B0"/>
          </a:solidFill>
          <a:ln w="25400" cap="flat" cmpd="sng" algn="ctr">
            <a:noFill/>
            <a:prstDash val="solid"/>
          </a:ln>
          <a:effectLst/>
        </p:spPr>
        <p:txBody>
          <a:bodyPr rtlCol="0" anchor="ctr"/>
          <a:p>
            <a:pPr marL="0" marR="0" lvl="0" indent="457200" algn="l" defTabSz="1217930" eaLnBrk="1" fontAlgn="auto" latinLnBrk="0" hangingPunct="1">
              <a:lnSpc>
                <a:spcPct val="100000"/>
              </a:lnSpc>
              <a:spcBef>
                <a:spcPts val="0"/>
              </a:spcBef>
              <a:spcAft>
                <a:spcPts val="0"/>
              </a:spcAft>
              <a:buClrTx/>
              <a:buSzTx/>
              <a:buFontTx/>
              <a:buNone/>
              <a:defRPr/>
            </a:pPr>
            <a:r>
              <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数据集：利用来自MSRS（该数据集包括1083对可见光和红外图像的训练对，361对测试图像）、RoadSense和M3FD数据集的彩色和红外图像对来评估所提出的框架。</a:t>
            </a:r>
            <a:endPar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457200" algn="l" defTabSz="1217930" eaLnBrk="1" fontAlgn="auto" latinLnBrk="0" hangingPunct="1">
              <a:lnSpc>
                <a:spcPct val="100000"/>
              </a:lnSpc>
              <a:spcBef>
                <a:spcPts val="0"/>
              </a:spcBef>
              <a:spcAft>
                <a:spcPts val="0"/>
              </a:spcAft>
              <a:buClrTx/>
              <a:buSzTx/>
              <a:buFontTx/>
              <a:buNone/>
              <a:defRPr/>
            </a:pPr>
            <a:r>
              <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实验平台：NVIDIA RTX3090 GPU</a:t>
            </a:r>
            <a:endPar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457200" algn="l" defTabSz="1217930" eaLnBrk="1" fontAlgn="auto" latinLnBrk="0" hangingPunct="1">
              <a:lnSpc>
                <a:spcPct val="100000"/>
              </a:lnSpc>
              <a:spcBef>
                <a:spcPts val="0"/>
              </a:spcBef>
              <a:spcAft>
                <a:spcPts val="0"/>
              </a:spcAft>
              <a:buClrTx/>
              <a:buSzTx/>
              <a:buFontTx/>
              <a:buNone/>
              <a:defRPr/>
            </a:pPr>
            <a:r>
              <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and 3.80 GHz Intel ® Core ™ i7-10700K CPU</a:t>
            </a:r>
            <a:endPar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457200" algn="l" defTabSz="1217930" eaLnBrk="1" fontAlgn="auto" latinLnBrk="0" hangingPunct="1">
              <a:lnSpc>
                <a:spcPct val="100000"/>
              </a:lnSpc>
              <a:spcBef>
                <a:spcPts val="0"/>
              </a:spcBef>
              <a:spcAft>
                <a:spcPts val="0"/>
              </a:spcAft>
              <a:buClrTx/>
              <a:buSzTx/>
              <a:buFontTx/>
              <a:buNone/>
              <a:defRPr/>
            </a:pPr>
            <a:r>
              <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论文代码：正在学习中，还没有</a:t>
            </a:r>
            <a:r>
              <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复现</a:t>
            </a:r>
            <a:endParaRPr lang="zh-CN"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2179320"/>
            <a:ext cx="12192000" cy="2226945"/>
          </a:xfrm>
          <a:prstGeom prst="rect">
            <a:avLst/>
          </a:prstGeom>
          <a:solidFill>
            <a:srgbClr val="113D74"/>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solidFill>
                  <a:schemeClr val="bg1"/>
                </a:solidFill>
                <a:latin typeface="微软雅黑" panose="020B0503020204020204" charset="-122"/>
                <a:ea typeface="微软雅黑" panose="020B0503020204020204" charset="-122"/>
                <a:sym typeface="+mn-ea"/>
              </a:rPr>
              <a:t>消融实验</a:t>
            </a:r>
            <a:endParaRPr lang="zh-CN" altLang="en-US" sz="4000" b="1" dirty="0">
              <a:solidFill>
                <a:schemeClr val="bg1"/>
              </a:solidFill>
              <a:latin typeface="微软雅黑" panose="020B0503020204020204" charset="-122"/>
              <a:ea typeface="微软雅黑" panose="020B0503020204020204" charset="-122"/>
              <a:sym typeface="+mn-ea"/>
            </a:endParaRPr>
          </a:p>
          <a:p>
            <a:pPr algn="ctr"/>
            <a:endParaRPr lang="zh-CN" altLang="en-US" sz="4000" b="1" dirty="0">
              <a:solidFill>
                <a:schemeClr val="bg1"/>
              </a:solidFill>
              <a:latin typeface="Times New Roman" panose="02020603050405020304" charset="0"/>
              <a:cs typeface="Times New Roman" panose="02020603050405020304" charset="0"/>
            </a:endParaRPr>
          </a:p>
        </p:txBody>
      </p:sp>
      <p:sp>
        <p:nvSpPr>
          <p:cNvPr id="14" name="灯片编号占位符 13"/>
          <p:cNvSpPr>
            <a:spLocks noGrp="1"/>
          </p:cNvSpPr>
          <p:nvPr>
            <p:ph type="sldNum" sz="quarter" idx="12"/>
          </p:nvPr>
        </p:nvSpPr>
        <p:spPr/>
        <p:txBody>
          <a:bodyPr/>
          <a:lstStyle/>
          <a:p>
            <a:fld id="{49AE70B2-8BF9-45C0-BB95-33D1B9D3A854}" type="slidenum">
              <a:rPr lang="zh-CN" altLang="en-US" smtClean="0"/>
            </a:fld>
            <a:endParaRPr lang="zh-CN" altLang="en-US" dirty="0"/>
          </a:p>
        </p:txBody>
      </p:sp>
      <p:sp>
        <p:nvSpPr>
          <p:cNvPr id="2" name="文本框 1"/>
          <p:cNvSpPr txBox="1"/>
          <p:nvPr/>
        </p:nvSpPr>
        <p:spPr>
          <a:xfrm>
            <a:off x="4008000" y="4840340"/>
            <a:ext cx="4476750" cy="706755"/>
          </a:xfrm>
          <a:prstGeom prst="rect">
            <a:avLst/>
          </a:prstGeom>
          <a:noFill/>
        </p:spPr>
        <p:txBody>
          <a:bodyPr wrap="square" rtlCol="0">
            <a:spAutoFit/>
          </a:bodyPr>
          <a:lstStyle/>
          <a:p>
            <a:pPr algn="ctr">
              <a:lnSpc>
                <a:spcPct val="200000"/>
              </a:lnSpc>
            </a:pPr>
            <a:endParaRPr lang="en-US" altLang="zh-CN" sz="2000" b="1" dirty="0">
              <a:latin typeface="微软雅黑" panose="020B0503020204020204" charset="-122"/>
              <a:ea typeface="微软雅黑" panose="020B0503020204020204" charset="-122"/>
            </a:endParaRPr>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9432" y="89417"/>
            <a:ext cx="1488439" cy="148843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p:cNvSpPr/>
          <p:nvPr/>
        </p:nvSpPr>
        <p:spPr bwMode="auto">
          <a:xfrm>
            <a:off x="0" y="354013"/>
            <a:ext cx="228600" cy="687387"/>
          </a:xfrm>
          <a:prstGeom prst="rect">
            <a:avLst/>
          </a:prstGeom>
          <a:solidFill>
            <a:srgbClr val="1166B0"/>
          </a:solidFill>
          <a:ln>
            <a:noFill/>
          </a:ln>
          <a:effectLst/>
        </p:spPr>
        <p:txBody>
          <a:bodyPr wrap="square">
            <a:spAutoFit/>
          </a:bodyPr>
          <a:lstStyle/>
          <a:p>
            <a:pPr algn="ctr" fontAlgn="base">
              <a:spcBef>
                <a:spcPct val="50000"/>
              </a:spcBef>
              <a:spcAft>
                <a:spcPct val="0"/>
              </a:spcAft>
              <a:defRPr/>
            </a:pPr>
            <a:endParaRPr lang="zh-CN" altLang="en-US" sz="1600" b="1">
              <a:solidFill>
                <a:prstClr val="black"/>
              </a:solidFill>
              <a:latin typeface="Arial" panose="020B0604020202020204" pitchFamily="34" charset="0"/>
            </a:endParaRPr>
          </a:p>
        </p:txBody>
      </p:sp>
      <p:sp>
        <p:nvSpPr>
          <p:cNvPr id="9" name="出自【趣你的PPT】(微信:qunideppt)：最优质的PPT资源库"/>
          <p:cNvSpPr>
            <a:spLocks noChangeArrowheads="1"/>
          </p:cNvSpPr>
          <p:nvPr/>
        </p:nvSpPr>
        <p:spPr bwMode="black">
          <a:xfrm>
            <a:off x="280021" y="497651"/>
            <a:ext cx="2771547" cy="521970"/>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00000"/>
              </a:lnSpc>
              <a:spcBef>
                <a:spcPct val="0"/>
              </a:spcBef>
              <a:spcAft>
                <a:spcPct val="0"/>
              </a:spcAft>
              <a:buFontTx/>
              <a:buNone/>
            </a:pPr>
            <a:r>
              <a:rPr lang="zh-CN" altLang="en-US" sz="2800" b="1" dirty="0">
                <a:latin typeface="微软雅黑" panose="020B0503020204020204" charset="-122"/>
                <a:ea typeface="微软雅黑" panose="020B0503020204020204" charset="-122"/>
              </a:rPr>
              <a:t>目录</a:t>
            </a:r>
            <a:endParaRPr lang="zh-CN" altLang="en-US" sz="2800" b="1" dirty="0">
              <a:latin typeface="微软雅黑" panose="020B0503020204020204" charset="-122"/>
              <a:ea typeface="微软雅黑" panose="020B0503020204020204" charset="-122"/>
            </a:endParaRPr>
          </a:p>
        </p:txBody>
      </p:sp>
      <p:pic>
        <p:nvPicPr>
          <p:cNvPr id="2" name="图片 1" descr="短"/>
          <p:cNvPicPr>
            <a:picLocks noChangeAspect="1"/>
          </p:cNvPicPr>
          <p:nvPr>
            <p:custDataLst>
              <p:tags r:id="rId1"/>
            </p:custDataLst>
          </p:nvPr>
        </p:nvPicPr>
        <p:blipFill>
          <a:blip r:embed="rId2"/>
          <a:stretch>
            <a:fillRect/>
          </a:stretch>
        </p:blipFill>
        <p:spPr>
          <a:xfrm>
            <a:off x="9763760" y="153035"/>
            <a:ext cx="2273935" cy="493395"/>
          </a:xfrm>
          <a:prstGeom prst="rect">
            <a:avLst/>
          </a:prstGeom>
        </p:spPr>
      </p:pic>
      <p:sp>
        <p:nvSpPr>
          <p:cNvPr id="15" name="Rectangle 22"/>
          <p:cNvSpPr/>
          <p:nvPr>
            <p:custDataLst>
              <p:tags r:id="rId3"/>
            </p:custDataLst>
          </p:nvPr>
        </p:nvSpPr>
        <p:spPr>
          <a:xfrm>
            <a:off x="0" y="1625600"/>
            <a:ext cx="12179935" cy="3530600"/>
          </a:xfrm>
          <a:prstGeom prst="rect">
            <a:avLst/>
          </a:prstGeom>
          <a:solidFill>
            <a:srgbClr val="1166B0"/>
          </a:solidFill>
          <a:ln w="25400" cap="flat" cmpd="sng" algn="ctr">
            <a:noFill/>
            <a:prstDash val="solid"/>
          </a:ln>
          <a:effectLst/>
        </p:spPr>
        <p:txBody>
          <a:bodyPr rtlCol="0" anchor="ctr"/>
          <a:p>
            <a:pPr marL="0" marR="0" lvl="0" indent="0" algn="l" defTabSz="1217930" eaLnBrk="1" fontAlgn="auto" latinLnBrk="0" hangingPunct="1">
              <a:lnSpc>
                <a:spcPct val="100000"/>
              </a:lnSpc>
              <a:spcBef>
                <a:spcPts val="0"/>
              </a:spcBef>
              <a:spcAft>
                <a:spcPts val="0"/>
              </a:spcAft>
              <a:buClrTx/>
              <a:buSzTx/>
              <a:buFontTx/>
              <a:buNone/>
              <a:defRPr/>
            </a:pPr>
            <a:r>
              <a:rPr lang="en-US" altLang="zh-CN" sz="3190" b="1" dirty="0">
                <a:solidFill>
                  <a:schemeClr val="bg1"/>
                </a:solidFill>
                <a:latin typeface="微软雅黑" panose="020B0503020204020204" charset="-122"/>
                <a:ea typeface="微软雅黑" panose="020B0503020204020204" charset="-122"/>
                <a:sym typeface="+mn-ea"/>
              </a:rPr>
              <a:t>3.</a:t>
            </a:r>
            <a:r>
              <a:rPr lang="zh-CN" altLang="en-US" sz="3190" b="1" dirty="0">
                <a:solidFill>
                  <a:schemeClr val="bg1"/>
                </a:solidFill>
                <a:latin typeface="微软雅黑" panose="020B0503020204020204" charset="-122"/>
                <a:ea typeface="微软雅黑" panose="020B0503020204020204" charset="-122"/>
                <a:sym typeface="+mn-ea"/>
              </a:rPr>
              <a:t>消融实验</a:t>
            </a:r>
            <a:endParaRPr lang="zh-CN" altLang="en-US" sz="3190" b="1" dirty="0">
              <a:solidFill>
                <a:schemeClr val="bg1"/>
              </a:solidFill>
              <a:latin typeface="微软雅黑" panose="020B0503020204020204" charset="-122"/>
              <a:ea typeface="微软雅黑" panose="020B0503020204020204" charset="-122"/>
              <a:sym typeface="+mn-ea"/>
            </a:endParaRPr>
          </a:p>
          <a:p>
            <a:pPr marL="0" marR="0" lvl="0" indent="457200" algn="l" defTabSz="1217930" eaLnBrk="1" fontAlgn="auto" latinLnBrk="0" hangingPunct="1">
              <a:lnSpc>
                <a:spcPct val="100000"/>
              </a:lnSpc>
              <a:spcBef>
                <a:spcPts val="0"/>
              </a:spcBef>
              <a:spcAft>
                <a:spcPts val="0"/>
              </a:spcAft>
              <a:buClrTx/>
              <a:buSzTx/>
              <a:buFontTx/>
              <a:buNone/>
              <a:defRPr/>
            </a:pPr>
            <a:r>
              <a:rPr lang="zh-CN" altLang="en-US" sz="3190" b="1" dirty="0">
                <a:solidFill>
                  <a:schemeClr val="bg1"/>
                </a:solidFill>
                <a:latin typeface="微软雅黑" panose="020B0503020204020204" charset="-122"/>
                <a:ea typeface="微软雅黑" panose="020B0503020204020204" charset="-122"/>
                <a:sym typeface="+mn-ea"/>
              </a:rPr>
              <a:t>（</a:t>
            </a:r>
            <a:r>
              <a:rPr lang="en-US" altLang="zh-CN" sz="3190" b="1" dirty="0">
                <a:solidFill>
                  <a:schemeClr val="bg1"/>
                </a:solidFill>
                <a:latin typeface="微软雅黑" panose="020B0503020204020204" charset="-122"/>
                <a:ea typeface="微软雅黑" panose="020B0503020204020204" charset="-122"/>
                <a:sym typeface="+mn-ea"/>
              </a:rPr>
              <a:t>1</a:t>
            </a:r>
            <a:r>
              <a:rPr lang="zh-CN" altLang="en-US" sz="3190" b="1" dirty="0">
                <a:solidFill>
                  <a:schemeClr val="bg1"/>
                </a:solidFill>
                <a:latin typeface="微软雅黑" panose="020B0503020204020204" charset="-122"/>
                <a:ea typeface="微软雅黑" panose="020B0503020204020204" charset="-122"/>
                <a:sym typeface="+mn-ea"/>
              </a:rPr>
              <a:t>）</a:t>
            </a:r>
            <a:r>
              <a:rPr lang="zh-CN" altLang="en-US" sz="3190" b="1" dirty="0">
                <a:solidFill>
                  <a:schemeClr val="bg1"/>
                </a:solidFill>
                <a:latin typeface="微软雅黑" panose="020B0503020204020204" charset="-122"/>
                <a:ea typeface="微软雅黑" panose="020B0503020204020204" charset="-122"/>
                <a:sym typeface="+mn-ea"/>
              </a:rPr>
              <a:t>简述</a:t>
            </a:r>
            <a:endParaRPr lang="zh-CN" altLang="en-US" sz="3190" b="1" dirty="0">
              <a:solidFill>
                <a:schemeClr val="bg1"/>
              </a:solidFill>
              <a:latin typeface="微软雅黑" panose="020B0503020204020204" charset="-122"/>
              <a:ea typeface="微软雅黑" panose="020B0503020204020204" charset="-122"/>
              <a:sym typeface="+mn-ea"/>
            </a:endParaRPr>
          </a:p>
          <a:p>
            <a:pPr marL="0" marR="0" lvl="0" indent="457200" algn="l" defTabSz="1217930" eaLnBrk="1" fontAlgn="auto" latinLnBrk="0" hangingPunct="1">
              <a:lnSpc>
                <a:spcPct val="100000"/>
              </a:lnSpc>
              <a:spcBef>
                <a:spcPts val="0"/>
              </a:spcBef>
              <a:spcAft>
                <a:spcPts val="0"/>
              </a:spcAft>
              <a:buClrTx/>
              <a:buSzTx/>
              <a:buFontTx/>
              <a:buNone/>
              <a:defRPr/>
            </a:pPr>
            <a:r>
              <a:rPr lang="zh-CN" altLang="en-US" sz="3190" b="1" dirty="0">
                <a:solidFill>
                  <a:schemeClr val="bg1"/>
                </a:solidFill>
                <a:latin typeface="微软雅黑" panose="020B0503020204020204" charset="-122"/>
                <a:ea typeface="微软雅黑" panose="020B0503020204020204" charset="-122"/>
                <a:sym typeface="+mn-ea"/>
              </a:rPr>
              <a:t>（</a:t>
            </a:r>
            <a:r>
              <a:rPr lang="en-US" altLang="zh-CN" sz="3190" b="1" dirty="0">
                <a:solidFill>
                  <a:schemeClr val="bg1"/>
                </a:solidFill>
                <a:latin typeface="微软雅黑" panose="020B0503020204020204" charset="-122"/>
                <a:ea typeface="微软雅黑" panose="020B0503020204020204" charset="-122"/>
                <a:sym typeface="+mn-ea"/>
              </a:rPr>
              <a:t>2</a:t>
            </a:r>
            <a:r>
              <a:rPr lang="zh-CN" altLang="en-US" sz="3190" b="1" dirty="0">
                <a:solidFill>
                  <a:schemeClr val="bg1"/>
                </a:solidFill>
                <a:latin typeface="微软雅黑" panose="020B0503020204020204" charset="-122"/>
                <a:ea typeface="微软雅黑" panose="020B0503020204020204" charset="-122"/>
                <a:sym typeface="+mn-ea"/>
              </a:rPr>
              <a:t>）评价</a:t>
            </a:r>
            <a:r>
              <a:rPr lang="zh-CN" altLang="en-US" sz="3190" b="1" dirty="0">
                <a:solidFill>
                  <a:schemeClr val="bg1"/>
                </a:solidFill>
                <a:latin typeface="微软雅黑" panose="020B0503020204020204" charset="-122"/>
                <a:ea typeface="微软雅黑" panose="020B0503020204020204" charset="-122"/>
                <a:sym typeface="+mn-ea"/>
              </a:rPr>
              <a:t>指标</a:t>
            </a:r>
            <a:endParaRPr lang="zh-CN" altLang="en-US" sz="3190" b="1" dirty="0">
              <a:solidFill>
                <a:schemeClr val="bg1"/>
              </a:solidFill>
              <a:latin typeface="微软雅黑" panose="020B0503020204020204" charset="-122"/>
              <a:ea typeface="微软雅黑" panose="020B0503020204020204" charset="-122"/>
              <a:sym typeface="+mn-ea"/>
            </a:endParaRPr>
          </a:p>
          <a:p>
            <a:pPr marL="0" marR="0" lvl="0" indent="0" algn="ctr" defTabSz="121793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0076A3"/>
              </a:solidFill>
              <a:effectLst/>
              <a:uLnTx/>
              <a:uFillTx/>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p:cNvSpPr/>
          <p:nvPr/>
        </p:nvSpPr>
        <p:spPr bwMode="auto">
          <a:xfrm>
            <a:off x="0" y="354013"/>
            <a:ext cx="228600" cy="687387"/>
          </a:xfrm>
          <a:prstGeom prst="rect">
            <a:avLst/>
          </a:prstGeom>
          <a:solidFill>
            <a:srgbClr val="1166B0"/>
          </a:solidFill>
          <a:ln>
            <a:noFill/>
          </a:ln>
          <a:effectLst/>
        </p:spPr>
        <p:txBody>
          <a:bodyPr wrap="square">
            <a:spAutoFit/>
          </a:bodyPr>
          <a:lstStyle/>
          <a:p>
            <a:pPr algn="ctr" fontAlgn="base">
              <a:spcBef>
                <a:spcPct val="50000"/>
              </a:spcBef>
              <a:spcAft>
                <a:spcPct val="0"/>
              </a:spcAft>
              <a:defRPr/>
            </a:pPr>
            <a:endParaRPr lang="zh-CN" altLang="en-US" sz="1600" b="1">
              <a:solidFill>
                <a:prstClr val="black"/>
              </a:solidFill>
              <a:latin typeface="Arial" panose="020B0604020202020204" pitchFamily="34" charset="0"/>
            </a:endParaRPr>
          </a:p>
        </p:txBody>
      </p:sp>
      <p:sp>
        <p:nvSpPr>
          <p:cNvPr id="9" name="出自【趣你的PPT】(微信:qunideppt)：最优质的PPT资源库"/>
          <p:cNvSpPr>
            <a:spLocks noChangeArrowheads="1"/>
          </p:cNvSpPr>
          <p:nvPr/>
        </p:nvSpPr>
        <p:spPr bwMode="black">
          <a:xfrm>
            <a:off x="280035" y="497840"/>
            <a:ext cx="3192780" cy="521970"/>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00000"/>
              </a:lnSpc>
              <a:spcBef>
                <a:spcPct val="0"/>
              </a:spcBef>
              <a:spcAft>
                <a:spcPct val="0"/>
              </a:spcAft>
              <a:buFontTx/>
              <a:buNone/>
            </a:pPr>
            <a:r>
              <a:rPr lang="zh-CN" altLang="en-US" sz="2800" b="1" dirty="0">
                <a:latin typeface="微软雅黑" panose="020B0503020204020204" charset="-122"/>
                <a:ea typeface="微软雅黑" panose="020B0503020204020204" charset="-122"/>
              </a:rPr>
              <a:t>简述</a:t>
            </a:r>
            <a:endParaRPr lang="zh-CN" altLang="en-US" sz="2800" b="1" dirty="0">
              <a:latin typeface="微软雅黑" panose="020B0503020204020204" charset="-122"/>
              <a:ea typeface="微软雅黑" panose="020B0503020204020204" charset="-122"/>
            </a:endParaRPr>
          </a:p>
        </p:txBody>
      </p:sp>
      <p:pic>
        <p:nvPicPr>
          <p:cNvPr id="2" name="图片 1" descr="短"/>
          <p:cNvPicPr>
            <a:picLocks noChangeAspect="1"/>
          </p:cNvPicPr>
          <p:nvPr>
            <p:custDataLst>
              <p:tags r:id="rId1"/>
            </p:custDataLst>
          </p:nvPr>
        </p:nvPicPr>
        <p:blipFill>
          <a:blip r:embed="rId2"/>
          <a:stretch>
            <a:fillRect/>
          </a:stretch>
        </p:blipFill>
        <p:spPr>
          <a:xfrm>
            <a:off x="9763760" y="153035"/>
            <a:ext cx="2273935" cy="493395"/>
          </a:xfrm>
          <a:prstGeom prst="rect">
            <a:avLst/>
          </a:prstGeom>
        </p:spPr>
      </p:pic>
      <p:sp>
        <p:nvSpPr>
          <p:cNvPr id="3" name="文本框 2"/>
          <p:cNvSpPr txBox="1"/>
          <p:nvPr/>
        </p:nvSpPr>
        <p:spPr>
          <a:xfrm>
            <a:off x="606425" y="1421765"/>
            <a:ext cx="10443210" cy="5142230"/>
          </a:xfrm>
          <a:prstGeom prst="rect">
            <a:avLst/>
          </a:prstGeom>
          <a:noFill/>
        </p:spPr>
        <p:txBody>
          <a:bodyPr wrap="square" rtlCol="0">
            <a:noAutofit/>
          </a:bodyPr>
          <a:p>
            <a:endParaRPr lang="zh-CN" altLang="en-US"/>
          </a:p>
          <a:p>
            <a:pPr marL="457200" lvl="2" indent="457200" algn="l" fontAlgn="auto">
              <a:lnSpc>
                <a:spcPts val="2660"/>
              </a:lnSpc>
              <a:buClrTx/>
              <a:buSzTx/>
              <a:buFont typeface="Wingdings" panose="05000000000000000000" charset="0"/>
              <a:buNone/>
            </a:pPr>
            <a:r>
              <a:rPr lang="zh-CN" altLang="en-US" sz="2000" b="1">
                <a:solidFill>
                  <a:schemeClr val="tx1"/>
                </a:solidFill>
              </a:rPr>
              <a:t>本次消融实验中，我主要是对</a:t>
            </a:r>
            <a:r>
              <a:rPr lang="en-US" altLang="zh-CN" sz="2000" b="1">
                <a:solidFill>
                  <a:schemeClr val="tx1"/>
                </a:solidFill>
              </a:rPr>
              <a:t>densefuse,nestfuse,zero-learning</a:t>
            </a:r>
            <a:r>
              <a:rPr lang="zh-CN" altLang="en-US" sz="2000" b="1">
                <a:solidFill>
                  <a:schemeClr val="tx1"/>
                </a:solidFill>
              </a:rPr>
              <a:t>三个方法进行测试对比，具体</a:t>
            </a:r>
            <a:r>
              <a:rPr lang="zh-CN" altLang="en-US" sz="2000" b="1">
                <a:solidFill>
                  <a:schemeClr val="tx1"/>
                </a:solidFill>
              </a:rPr>
              <a:t>如下：</a:t>
            </a:r>
            <a:endParaRPr lang="zh-CN" altLang="en-US" sz="2000" b="1">
              <a:solidFill>
                <a:schemeClr val="tx1"/>
              </a:solidFill>
            </a:endParaRPr>
          </a:p>
          <a:p>
            <a:pPr marL="457200" lvl="2" indent="457200" algn="l" fontAlgn="auto">
              <a:lnSpc>
                <a:spcPts val="2660"/>
              </a:lnSpc>
              <a:buClrTx/>
              <a:buSzTx/>
              <a:buFont typeface="Wingdings" panose="05000000000000000000" charset="0"/>
              <a:buNone/>
            </a:pPr>
            <a:r>
              <a:rPr lang="en-US" altLang="zh-CN" sz="2000" b="1">
                <a:solidFill>
                  <a:srgbClr val="FF0000"/>
                </a:solidFill>
              </a:rPr>
              <a:t>densefuse</a:t>
            </a:r>
            <a:r>
              <a:rPr lang="en-US" altLang="zh-CN" sz="2000" b="1">
                <a:solidFill>
                  <a:schemeClr val="tx1"/>
                </a:solidFill>
              </a:rPr>
              <a:t>:</a:t>
            </a:r>
            <a:r>
              <a:rPr lang="zh-CN" altLang="en-US" sz="2000" b="1">
                <a:solidFill>
                  <a:schemeClr val="tx1"/>
                </a:solidFill>
              </a:rPr>
              <a:t>我训练出的模型与论文作者的</a:t>
            </a:r>
            <a:r>
              <a:rPr lang="zh-CN" altLang="en-US" sz="2000" b="1">
                <a:solidFill>
                  <a:schemeClr val="tx1"/>
                </a:solidFill>
              </a:rPr>
              <a:t>模型</a:t>
            </a:r>
            <a:endParaRPr lang="zh-CN" altLang="en-US" sz="2000" b="1">
              <a:solidFill>
                <a:schemeClr val="tx1"/>
              </a:solidFill>
            </a:endParaRPr>
          </a:p>
          <a:p>
            <a:pPr marL="457200" lvl="2" indent="457200" algn="l" fontAlgn="auto">
              <a:lnSpc>
                <a:spcPts val="2660"/>
              </a:lnSpc>
              <a:buClrTx/>
              <a:buSzTx/>
              <a:buFont typeface="Wingdings" panose="05000000000000000000" charset="0"/>
              <a:buNone/>
            </a:pPr>
            <a:r>
              <a:rPr lang="en-US" altLang="zh-CN" sz="2000" b="1">
                <a:solidFill>
                  <a:srgbClr val="FF0000"/>
                </a:solidFill>
              </a:rPr>
              <a:t>nestfuse</a:t>
            </a:r>
            <a:r>
              <a:rPr lang="zh-CN" altLang="en-US" sz="2000" b="1">
                <a:solidFill>
                  <a:schemeClr val="tx1"/>
                </a:solidFill>
              </a:rPr>
              <a:t>：论文作者的模型（由于训练时间太长，还未训练出模型），由于论文特色，针对其进行了如下</a:t>
            </a:r>
            <a:r>
              <a:rPr lang="zh-CN" altLang="en-US" sz="2000" b="1">
                <a:solidFill>
                  <a:schemeClr val="tx1"/>
                </a:solidFill>
              </a:rPr>
              <a:t>分类：</a:t>
            </a:r>
            <a:endParaRPr lang="zh-CN" altLang="en-US" sz="2000" b="1">
              <a:solidFill>
                <a:schemeClr val="tx1"/>
              </a:solidFill>
            </a:endParaRPr>
          </a:p>
          <a:p>
            <a:pPr marL="457200" lvl="2" indent="457200" algn="l" fontAlgn="auto">
              <a:lnSpc>
                <a:spcPts val="2660"/>
              </a:lnSpc>
              <a:buClrTx/>
              <a:buSzTx/>
              <a:buFont typeface="Wingdings" panose="05000000000000000000" charset="0"/>
              <a:buNone/>
            </a:pPr>
            <a:r>
              <a:rPr lang="zh-CN" altLang="en-US" sz="2000" b="1">
                <a:sym typeface="+mn-ea"/>
              </a:rPr>
              <a:t>池化：Nestfuse_ave, Nestfuse_max, Nestfuse_nuclear</a:t>
            </a:r>
            <a:endParaRPr lang="zh-CN" altLang="en-US" sz="2000" b="1">
              <a:sym typeface="+mn-ea"/>
            </a:endParaRPr>
          </a:p>
          <a:p>
            <a:pPr marL="457200" lvl="2" indent="457200" algn="l" fontAlgn="auto">
              <a:lnSpc>
                <a:spcPts val="2660"/>
              </a:lnSpc>
              <a:buClrTx/>
              <a:buSzTx/>
              <a:buFont typeface="Wingdings" panose="05000000000000000000" charset="0"/>
              <a:buNone/>
            </a:pPr>
            <a:r>
              <a:rPr lang="zh-CN" altLang="en-US" sz="2000" b="1">
                <a:sym typeface="+mn-ea"/>
              </a:rPr>
              <a:t>深度监督：Nestfuse_ave_deep,Nestfuse_max_deep,Nestfuse_nuclear_deep</a:t>
            </a:r>
            <a:endParaRPr lang="zh-CN" altLang="en-US" sz="2000" b="1"/>
          </a:p>
          <a:p>
            <a:pPr marL="457200" lvl="2" indent="457200" algn="l" fontAlgn="auto">
              <a:lnSpc>
                <a:spcPts val="2660"/>
              </a:lnSpc>
              <a:buClrTx/>
              <a:buSzTx/>
              <a:buFont typeface="Wingdings" panose="05000000000000000000" charset="0"/>
              <a:buNone/>
            </a:pPr>
            <a:r>
              <a:rPr lang="en-US" altLang="zh-CN" sz="2000" b="1">
                <a:solidFill>
                  <a:srgbClr val="FF0000"/>
                </a:solidFill>
              </a:rPr>
              <a:t>zero_learning</a:t>
            </a:r>
            <a:r>
              <a:rPr lang="en-US" altLang="zh-CN" sz="2000" b="1"/>
              <a:t>:</a:t>
            </a:r>
            <a:r>
              <a:rPr lang="zh-CN" altLang="en-US" sz="2000" b="1"/>
              <a:t>一个</a:t>
            </a:r>
            <a:r>
              <a:rPr lang="en-US" altLang="zh-CN" sz="2000" b="1"/>
              <a:t>VGG19</a:t>
            </a:r>
            <a:r>
              <a:rPr lang="zh-CN" altLang="en-US" sz="2000" b="1"/>
              <a:t>的</a:t>
            </a:r>
            <a:r>
              <a:rPr lang="zh-CN" altLang="en-US" sz="2000" b="1"/>
              <a:t>模型</a:t>
            </a:r>
            <a:endParaRPr lang="zh-CN" altLang="en-US" sz="2000" b="1"/>
          </a:p>
          <a:p>
            <a:pPr marL="457200" lvl="2" indent="457200" algn="l" fontAlgn="auto">
              <a:lnSpc>
                <a:spcPts val="2660"/>
              </a:lnSpc>
              <a:buClrTx/>
              <a:buSzTx/>
              <a:buFont typeface="Wingdings" panose="05000000000000000000" charset="0"/>
              <a:buNone/>
            </a:pPr>
            <a:r>
              <a:rPr lang="zh-CN" altLang="en-US" sz="2000" b="1"/>
              <a:t>对比使用的</a:t>
            </a:r>
            <a:r>
              <a:rPr lang="zh-CN" altLang="en-US" sz="2000" b="1"/>
              <a:t>数据集：</a:t>
            </a:r>
            <a:endParaRPr lang="zh-CN" altLang="en-US" sz="2000" b="1"/>
          </a:p>
          <a:p>
            <a:pPr marL="457200" lvl="2" indent="457200" algn="l" fontAlgn="auto">
              <a:lnSpc>
                <a:spcPts val="2660"/>
              </a:lnSpc>
              <a:buClrTx/>
              <a:buSzTx/>
              <a:buFont typeface="Wingdings" panose="05000000000000000000" charset="0"/>
              <a:buNone/>
            </a:pPr>
            <a:r>
              <a:rPr lang="en-US" altLang="zh-CN" sz="2000" b="1"/>
              <a:t>1.TNO</a:t>
            </a:r>
            <a:endParaRPr lang="en-US" altLang="zh-CN" sz="2000" b="1"/>
          </a:p>
          <a:p>
            <a:pPr marL="457200" lvl="2" indent="457200" algn="l" fontAlgn="auto">
              <a:lnSpc>
                <a:spcPts val="2660"/>
              </a:lnSpc>
              <a:buClrTx/>
              <a:buSzTx/>
              <a:buFont typeface="Wingdings" panose="05000000000000000000" charset="0"/>
              <a:buNone/>
            </a:pPr>
            <a:r>
              <a:rPr lang="en-US" altLang="zh-CN" sz="2000" b="1"/>
              <a:t>2.MSRS</a:t>
            </a:r>
            <a:endParaRPr lang="en-US" altLang="zh-CN" sz="20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p:cNvSpPr/>
          <p:nvPr/>
        </p:nvSpPr>
        <p:spPr bwMode="auto">
          <a:xfrm>
            <a:off x="0" y="354013"/>
            <a:ext cx="228600" cy="687387"/>
          </a:xfrm>
          <a:prstGeom prst="rect">
            <a:avLst/>
          </a:prstGeom>
          <a:solidFill>
            <a:srgbClr val="1166B0"/>
          </a:solidFill>
          <a:ln>
            <a:noFill/>
          </a:ln>
          <a:effectLst/>
        </p:spPr>
        <p:txBody>
          <a:bodyPr wrap="square">
            <a:spAutoFit/>
          </a:bodyPr>
          <a:lstStyle/>
          <a:p>
            <a:pPr algn="ctr" fontAlgn="base">
              <a:spcBef>
                <a:spcPct val="50000"/>
              </a:spcBef>
              <a:spcAft>
                <a:spcPct val="0"/>
              </a:spcAft>
              <a:defRPr/>
            </a:pPr>
            <a:endParaRPr lang="zh-CN" altLang="en-US" sz="1600" b="1">
              <a:solidFill>
                <a:prstClr val="black"/>
              </a:solidFill>
              <a:latin typeface="Arial" panose="020B0604020202020204" pitchFamily="34" charset="0"/>
            </a:endParaRPr>
          </a:p>
        </p:txBody>
      </p:sp>
      <p:sp>
        <p:nvSpPr>
          <p:cNvPr id="9" name="出自【趣你的PPT】(微信:qunideppt)：最优质的PPT资源库"/>
          <p:cNvSpPr>
            <a:spLocks noChangeArrowheads="1"/>
          </p:cNvSpPr>
          <p:nvPr/>
        </p:nvSpPr>
        <p:spPr bwMode="black">
          <a:xfrm>
            <a:off x="280021" y="497651"/>
            <a:ext cx="2771547" cy="521970"/>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00000"/>
              </a:lnSpc>
              <a:spcBef>
                <a:spcPct val="0"/>
              </a:spcBef>
              <a:spcAft>
                <a:spcPct val="0"/>
              </a:spcAft>
              <a:buFontTx/>
              <a:buNone/>
            </a:pPr>
            <a:r>
              <a:rPr lang="zh-CN" altLang="en-US" sz="2800" b="1" dirty="0">
                <a:latin typeface="微软雅黑" panose="020B0503020204020204" charset="-122"/>
                <a:ea typeface="微软雅黑" panose="020B0503020204020204" charset="-122"/>
              </a:rPr>
              <a:t>评价指标</a:t>
            </a:r>
            <a:endParaRPr lang="zh-CN" altLang="en-US" sz="2800" b="1" dirty="0">
              <a:latin typeface="微软雅黑" panose="020B0503020204020204" charset="-122"/>
              <a:ea typeface="微软雅黑" panose="020B0503020204020204" charset="-122"/>
            </a:endParaRPr>
          </a:p>
        </p:txBody>
      </p:sp>
      <p:sp>
        <p:nvSpPr>
          <p:cNvPr id="5" name="椭圆 4"/>
          <p:cNvSpPr/>
          <p:nvPr/>
        </p:nvSpPr>
        <p:spPr>
          <a:xfrm rot="4300279">
            <a:off x="1582607" y="2230651"/>
            <a:ext cx="1411552" cy="14115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1" name="椭圆 10"/>
          <p:cNvSpPr/>
          <p:nvPr/>
        </p:nvSpPr>
        <p:spPr>
          <a:xfrm rot="4300279">
            <a:off x="5291007" y="2230651"/>
            <a:ext cx="1411552" cy="14115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5" name="椭圆 14"/>
          <p:cNvSpPr/>
          <p:nvPr/>
        </p:nvSpPr>
        <p:spPr>
          <a:xfrm rot="4300279">
            <a:off x="8999407" y="2230651"/>
            <a:ext cx="1411552" cy="14115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pic>
        <p:nvPicPr>
          <p:cNvPr id="6" name="图片 5" descr="短"/>
          <p:cNvPicPr>
            <a:picLocks noChangeAspect="1"/>
          </p:cNvPicPr>
          <p:nvPr>
            <p:custDataLst>
              <p:tags r:id="rId1"/>
            </p:custDataLst>
          </p:nvPr>
        </p:nvPicPr>
        <p:blipFill>
          <a:blip r:embed="rId2"/>
          <a:stretch>
            <a:fillRect/>
          </a:stretch>
        </p:blipFill>
        <p:spPr>
          <a:xfrm>
            <a:off x="9763760" y="153035"/>
            <a:ext cx="2273935" cy="493395"/>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1726565" y="1235075"/>
            <a:ext cx="5648325" cy="4250690"/>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1726565" y="5485765"/>
            <a:ext cx="7915275" cy="9715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3出自【趣你的PPT】(微信:qunideppt)：最优质的PPT资源库"/>
          <p:cNvGrpSpPr/>
          <p:nvPr/>
        </p:nvGrpSpPr>
        <p:grpSpPr bwMode="auto">
          <a:xfrm>
            <a:off x="0" y="0"/>
            <a:ext cx="6557963" cy="4414838"/>
            <a:chOff x="-1" y="2"/>
            <a:chExt cx="6557963" cy="4414836"/>
          </a:xfrm>
          <a:solidFill>
            <a:srgbClr val="00AFF1"/>
          </a:solidFill>
        </p:grpSpPr>
        <p:sp>
          <p:nvSpPr>
            <p:cNvPr id="5" name="出自【趣你的PPT】(微信:qunideppt)：最优质的PPT资源库"/>
            <p:cNvSpPr/>
            <p:nvPr/>
          </p:nvSpPr>
          <p:spPr>
            <a:xfrm rot="5400000">
              <a:off x="1071563" y="-1071562"/>
              <a:ext cx="4414836" cy="6557963"/>
            </a:xfrm>
            <a:prstGeom prst="triangle">
              <a:avLst>
                <a:gd name="adj" fmla="val 0"/>
              </a:avLst>
            </a:prstGeom>
            <a:solidFill>
              <a:srgbClr val="1166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6" name="出自【趣你的PPT】(微信:qunideppt)：最优质的PPT资源库"/>
            <p:cNvSpPr txBox="1">
              <a:spLocks noChangeArrowheads="1"/>
            </p:cNvSpPr>
            <p:nvPr/>
          </p:nvSpPr>
          <p:spPr bwMode="auto">
            <a:xfrm rot="-1997781">
              <a:off x="187250" y="734465"/>
              <a:ext cx="2967832" cy="132206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r>
                <a:rPr lang="zh-CN" altLang="en-US" sz="8000" b="1">
                  <a:solidFill>
                    <a:prstClr val="white"/>
                  </a:solidFill>
                  <a:latin typeface="微软雅黑" panose="020B0503020204020204" charset="-122"/>
                  <a:ea typeface="微软雅黑" panose="020B0503020204020204" charset="-122"/>
                </a:rPr>
                <a:t>目录</a:t>
              </a:r>
              <a:endParaRPr lang="zh-CN" altLang="en-US" sz="8000" b="1">
                <a:solidFill>
                  <a:prstClr val="white"/>
                </a:solidFill>
                <a:latin typeface="微软雅黑" panose="020B0503020204020204" charset="-122"/>
                <a:ea typeface="微软雅黑" panose="020B0503020204020204" charset="-122"/>
              </a:endParaRPr>
            </a:p>
          </p:txBody>
        </p:sp>
        <p:sp>
          <p:nvSpPr>
            <p:cNvPr id="7" name="出自【趣你的PPT】(微信:qunideppt)：最优质的PPT资源库"/>
            <p:cNvSpPr txBox="1">
              <a:spLocks noChangeArrowheads="1"/>
            </p:cNvSpPr>
            <p:nvPr/>
          </p:nvSpPr>
          <p:spPr bwMode="auto">
            <a:xfrm rot="-2010208">
              <a:off x="704269" y="1507924"/>
              <a:ext cx="4573781" cy="7694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r>
                <a:rPr lang="en-US" altLang="zh-CN" sz="4400">
                  <a:solidFill>
                    <a:prstClr val="white"/>
                  </a:solidFill>
                  <a:latin typeface="微软雅黑" panose="020B0503020204020204" charset="-122"/>
                  <a:ea typeface="微软雅黑" panose="020B0503020204020204" charset="-122"/>
                </a:rPr>
                <a:t>CONTENTS</a:t>
              </a:r>
              <a:endParaRPr lang="zh-CN" altLang="en-US" sz="4400">
                <a:solidFill>
                  <a:prstClr val="white"/>
                </a:solidFill>
                <a:latin typeface="微软雅黑" panose="020B0503020204020204" charset="-122"/>
                <a:ea typeface="微软雅黑" panose="020B0503020204020204" charset="-122"/>
              </a:endParaRPr>
            </a:p>
          </p:txBody>
        </p:sp>
      </p:grpSp>
      <p:sp>
        <p:nvSpPr>
          <p:cNvPr id="8" name="出自【趣你的PPT】(微信:qunideppt)：最优质的PPT资源库"/>
          <p:cNvSpPr/>
          <p:nvPr/>
        </p:nvSpPr>
        <p:spPr bwMode="auto">
          <a:xfrm>
            <a:off x="5409565" y="2747645"/>
            <a:ext cx="4070985" cy="489585"/>
          </a:xfrm>
          <a:prstGeom prst="rect">
            <a:avLst/>
          </a:prstGeom>
          <a:solidFill>
            <a:srgbClr val="1166B0"/>
          </a:solidFill>
          <a:ln>
            <a:noFill/>
          </a:ln>
          <a:effectLst/>
        </p:spPr>
        <p:txBody>
          <a:bodyPr wrap="square">
            <a:noAutofit/>
          </a:bodyPr>
          <a:lstStyle/>
          <a:p>
            <a:pPr algn="ctr" fontAlgn="base">
              <a:spcBef>
                <a:spcPct val="50000"/>
              </a:spcBef>
              <a:spcAft>
                <a:spcPct val="0"/>
              </a:spcAft>
              <a:defRPr/>
            </a:pPr>
            <a:endParaRPr lang="zh-CN" altLang="en-US" sz="1600" b="1">
              <a:solidFill>
                <a:prstClr val="black"/>
              </a:solidFill>
              <a:latin typeface="Arial" panose="020B0604020202020204" pitchFamily="34" charset="0"/>
            </a:endParaRPr>
          </a:p>
        </p:txBody>
      </p:sp>
      <p:sp>
        <p:nvSpPr>
          <p:cNvPr id="9" name="出自【趣你的PPT】(微信:qunideppt)：最优质的PPT资源库"/>
          <p:cNvSpPr>
            <a:spLocks noChangeArrowheads="1"/>
          </p:cNvSpPr>
          <p:nvPr/>
        </p:nvSpPr>
        <p:spPr bwMode="black">
          <a:xfrm>
            <a:off x="5408930" y="2748280"/>
            <a:ext cx="3975735" cy="488315"/>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algn="ctr" fontAlgn="base">
              <a:lnSpc>
                <a:spcPct val="100000"/>
              </a:lnSpc>
              <a:spcBef>
                <a:spcPct val="0"/>
              </a:spcBef>
              <a:spcAft>
                <a:spcPct val="0"/>
              </a:spcAft>
              <a:buFontTx/>
              <a:buNone/>
            </a:pPr>
            <a:r>
              <a:rPr lang="en-US" altLang="zh-CN" b="1" dirty="0">
                <a:solidFill>
                  <a:schemeClr val="bg1"/>
                </a:solidFill>
                <a:latin typeface="微软雅黑" panose="020B0503020204020204" charset="-122"/>
                <a:ea typeface="微软雅黑" panose="020B0503020204020204" charset="-122"/>
              </a:rPr>
              <a:t>nestfuse</a:t>
            </a:r>
            <a:r>
              <a:rPr lang="zh-CN" altLang="en-US" b="1" dirty="0">
                <a:solidFill>
                  <a:schemeClr val="bg1"/>
                </a:solidFill>
                <a:latin typeface="微软雅黑" panose="020B0503020204020204" charset="-122"/>
                <a:ea typeface="微软雅黑" panose="020B0503020204020204" charset="-122"/>
              </a:rPr>
              <a:t>的</a:t>
            </a:r>
            <a:r>
              <a:rPr lang="zh-CN" altLang="en-US" b="1" dirty="0">
                <a:solidFill>
                  <a:schemeClr val="bg1"/>
                </a:solidFill>
                <a:latin typeface="微软雅黑" panose="020B0503020204020204" charset="-122"/>
                <a:ea typeface="微软雅黑" panose="020B0503020204020204" charset="-122"/>
              </a:rPr>
              <a:t>补充</a:t>
            </a:r>
            <a:endParaRPr lang="zh-CN" altLang="en-US" b="1" dirty="0">
              <a:solidFill>
                <a:schemeClr val="bg1"/>
              </a:solidFill>
              <a:latin typeface="微软雅黑" panose="020B0503020204020204" charset="-122"/>
              <a:ea typeface="微软雅黑" panose="020B0503020204020204" charset="-122"/>
            </a:endParaRPr>
          </a:p>
        </p:txBody>
      </p:sp>
      <p:sp>
        <p:nvSpPr>
          <p:cNvPr id="10" name="出自【趣你的PPT】(微信:qunideppt)：最优质的PPT资源库"/>
          <p:cNvSpPr/>
          <p:nvPr/>
        </p:nvSpPr>
        <p:spPr bwMode="auto">
          <a:xfrm>
            <a:off x="3894980" y="2747963"/>
            <a:ext cx="1328678" cy="48949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1" name="出自【趣你的PPT】(微信:qunideppt)：最优质的PPT资源库"/>
          <p:cNvSpPr txBox="1"/>
          <p:nvPr/>
        </p:nvSpPr>
        <p:spPr bwMode="auto">
          <a:xfrm>
            <a:off x="4071308" y="2784984"/>
            <a:ext cx="962081" cy="398780"/>
          </a:xfrm>
          <a:prstGeom prst="rect">
            <a:avLst/>
          </a:prstGeom>
          <a:solidFill>
            <a:schemeClr val="bg2">
              <a:lumMod val="90000"/>
            </a:schemeClr>
          </a:solidFill>
        </p:spPr>
        <p:txBody>
          <a:bodyPr>
            <a:spAutoFit/>
          </a:bodyPr>
          <a:lstStyle/>
          <a:p>
            <a:pPr>
              <a:defRPr/>
            </a:pPr>
            <a:r>
              <a:rPr lang="en-US" altLang="zh-CN" sz="2000" b="1" dirty="0">
                <a:solidFill>
                  <a:prstClr val="black">
                    <a:lumMod val="85000"/>
                    <a:lumOff val="15000"/>
                  </a:prstClr>
                </a:solidFill>
                <a:latin typeface="微软雅黑" panose="020B0503020204020204" charset="-122"/>
                <a:ea typeface="微软雅黑" panose="020B0503020204020204" charset="-122"/>
              </a:rPr>
              <a:t>01</a:t>
            </a:r>
            <a:endParaRPr lang="en-US" altLang="zh-CN" sz="2000" b="1" dirty="0">
              <a:solidFill>
                <a:prstClr val="black">
                  <a:lumMod val="85000"/>
                  <a:lumOff val="15000"/>
                </a:prstClr>
              </a:solidFill>
              <a:latin typeface="微软雅黑" panose="020B0503020204020204" charset="-122"/>
              <a:ea typeface="微软雅黑" panose="020B0503020204020204" charset="-122"/>
            </a:endParaRPr>
          </a:p>
        </p:txBody>
      </p:sp>
      <p:sp>
        <p:nvSpPr>
          <p:cNvPr id="12" name="出自【趣你的PPT】(微信:qunideppt)：最优质的PPT资源库"/>
          <p:cNvSpPr/>
          <p:nvPr/>
        </p:nvSpPr>
        <p:spPr bwMode="auto">
          <a:xfrm>
            <a:off x="5409565" y="3565525"/>
            <a:ext cx="4070350" cy="490220"/>
          </a:xfrm>
          <a:prstGeom prst="rect">
            <a:avLst/>
          </a:prstGeom>
          <a:solidFill>
            <a:srgbClr val="1166B0"/>
          </a:solidFill>
          <a:ln>
            <a:noFill/>
          </a:ln>
          <a:effectLst/>
        </p:spPr>
        <p:txBody>
          <a:bodyPr wrap="square">
            <a:noAutofit/>
          </a:bodyPr>
          <a:lstStyle/>
          <a:p>
            <a:pPr algn="ctr" fontAlgn="base">
              <a:spcBef>
                <a:spcPct val="50000"/>
              </a:spcBef>
              <a:spcAft>
                <a:spcPct val="0"/>
              </a:spcAft>
              <a:defRPr/>
            </a:pPr>
            <a:r>
              <a:rPr sz="1600" b="1" dirty="0">
                <a:solidFill>
                  <a:schemeClr val="bg1"/>
                </a:solidFill>
                <a:latin typeface="微软雅黑" panose="020B0503020204020204" charset="-122"/>
                <a:ea typeface="微软雅黑" panose="020B0503020204020204" charset="-122"/>
                <a:sym typeface="+mn-ea"/>
              </a:rPr>
              <a:t>Dif-Fusion</a:t>
            </a:r>
            <a:r>
              <a:rPr lang="zh-CN" sz="1600" b="1" dirty="0">
                <a:solidFill>
                  <a:schemeClr val="bg1"/>
                </a:solidFill>
                <a:latin typeface="微软雅黑" panose="020B0503020204020204" charset="-122"/>
                <a:ea typeface="微软雅黑" panose="020B0503020204020204" charset="-122"/>
                <a:sym typeface="+mn-ea"/>
              </a:rPr>
              <a:t>的</a:t>
            </a:r>
            <a:r>
              <a:rPr lang="zh-CN" sz="1600" b="1" dirty="0">
                <a:solidFill>
                  <a:schemeClr val="bg1"/>
                </a:solidFill>
                <a:latin typeface="微软雅黑" panose="020B0503020204020204" charset="-122"/>
                <a:ea typeface="微软雅黑" panose="020B0503020204020204" charset="-122"/>
                <a:sym typeface="+mn-ea"/>
              </a:rPr>
              <a:t>实现</a:t>
            </a:r>
            <a:endParaRPr lang="zh-CN" sz="1600" b="1" dirty="0">
              <a:solidFill>
                <a:schemeClr val="bg1"/>
              </a:solidFill>
              <a:latin typeface="微软雅黑" panose="020B0503020204020204" charset="-122"/>
              <a:ea typeface="微软雅黑" panose="020B0503020204020204" charset="-122"/>
              <a:sym typeface="+mn-ea"/>
            </a:endParaRPr>
          </a:p>
        </p:txBody>
      </p:sp>
      <p:sp>
        <p:nvSpPr>
          <p:cNvPr id="13" name="出自【趣你的PPT】(微信:qunideppt)：最优质的PPT资源库"/>
          <p:cNvSpPr>
            <a:spLocks noChangeArrowheads="1"/>
          </p:cNvSpPr>
          <p:nvPr/>
        </p:nvSpPr>
        <p:spPr bwMode="black">
          <a:xfrm>
            <a:off x="5408930" y="3565525"/>
            <a:ext cx="3344545" cy="706755"/>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00000"/>
              </a:lnSpc>
              <a:spcBef>
                <a:spcPct val="0"/>
              </a:spcBef>
              <a:spcAft>
                <a:spcPct val="0"/>
              </a:spcAft>
              <a:buFontTx/>
              <a:buNone/>
            </a:pPr>
            <a:endParaRPr lang="en-US" altLang="zh-CN" sz="2000" spc="300" dirty="0">
              <a:solidFill>
                <a:schemeClr val="accent1"/>
              </a:solidFill>
              <a:latin typeface="+mn-ea"/>
              <a:cs typeface="+mn-ea"/>
              <a:sym typeface="+mn-ea"/>
            </a:endParaRPr>
          </a:p>
          <a:p>
            <a:pPr fontAlgn="base">
              <a:lnSpc>
                <a:spcPct val="100000"/>
              </a:lnSpc>
              <a:spcBef>
                <a:spcPct val="0"/>
              </a:spcBef>
              <a:spcAft>
                <a:spcPct val="0"/>
              </a:spcAft>
              <a:buFontTx/>
              <a:buNone/>
            </a:pPr>
            <a:endParaRPr lang="zh-CN" altLang="en-US" sz="2000" b="1" dirty="0">
              <a:solidFill>
                <a:schemeClr val="bg1"/>
              </a:solidFill>
              <a:latin typeface="微软雅黑" panose="020B0503020204020204" charset="-122"/>
              <a:ea typeface="微软雅黑" panose="020B0503020204020204" charset="-122"/>
            </a:endParaRPr>
          </a:p>
        </p:txBody>
      </p:sp>
      <p:sp>
        <p:nvSpPr>
          <p:cNvPr id="14" name="出自【趣你的PPT】(微信:qunideppt)：最优质的PPT资源库"/>
          <p:cNvSpPr/>
          <p:nvPr/>
        </p:nvSpPr>
        <p:spPr bwMode="auto">
          <a:xfrm>
            <a:off x="3894980" y="3565345"/>
            <a:ext cx="1328678" cy="48949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5" name="出自【趣你的PPT】(微信:qunideppt)：最优质的PPT资源库"/>
          <p:cNvSpPr txBox="1"/>
          <p:nvPr/>
        </p:nvSpPr>
        <p:spPr bwMode="auto">
          <a:xfrm>
            <a:off x="4071308" y="3602366"/>
            <a:ext cx="962081" cy="398780"/>
          </a:xfrm>
          <a:prstGeom prst="rect">
            <a:avLst/>
          </a:prstGeom>
          <a:solidFill>
            <a:schemeClr val="bg2">
              <a:lumMod val="90000"/>
            </a:schemeClr>
          </a:solidFill>
        </p:spPr>
        <p:txBody>
          <a:bodyPr>
            <a:spAutoFit/>
          </a:bodyPr>
          <a:lstStyle/>
          <a:p>
            <a:pPr>
              <a:defRPr/>
            </a:pPr>
            <a:r>
              <a:rPr lang="en-US" altLang="zh-CN" sz="2000" b="1" dirty="0">
                <a:solidFill>
                  <a:prstClr val="black">
                    <a:lumMod val="85000"/>
                    <a:lumOff val="15000"/>
                  </a:prstClr>
                </a:solidFill>
                <a:latin typeface="微软雅黑" panose="020B0503020204020204" charset="-122"/>
                <a:ea typeface="微软雅黑" panose="020B0503020204020204" charset="-122"/>
              </a:rPr>
              <a:t>02</a:t>
            </a:r>
            <a:endParaRPr lang="en-US" altLang="zh-CN" sz="2000" b="1" dirty="0">
              <a:solidFill>
                <a:prstClr val="black">
                  <a:lumMod val="85000"/>
                  <a:lumOff val="15000"/>
                </a:prstClr>
              </a:solidFill>
              <a:latin typeface="微软雅黑" panose="020B0503020204020204" charset="-122"/>
              <a:ea typeface="微软雅黑" panose="020B0503020204020204" charset="-122"/>
            </a:endParaRPr>
          </a:p>
        </p:txBody>
      </p:sp>
      <p:pic>
        <p:nvPicPr>
          <p:cNvPr id="2" name="图片 1" descr="短"/>
          <p:cNvPicPr>
            <a:picLocks noChangeAspect="1"/>
          </p:cNvPicPr>
          <p:nvPr/>
        </p:nvPicPr>
        <p:blipFill>
          <a:blip r:embed="rId1"/>
          <a:stretch>
            <a:fillRect/>
          </a:stretch>
        </p:blipFill>
        <p:spPr>
          <a:xfrm>
            <a:off x="9763760" y="153035"/>
            <a:ext cx="2273935" cy="493395"/>
          </a:xfrm>
          <a:prstGeom prst="rect">
            <a:avLst/>
          </a:prstGeom>
        </p:spPr>
      </p:pic>
      <p:sp>
        <p:nvSpPr>
          <p:cNvPr id="3" name="出自【趣你的PPT】(微信:qunideppt)：最优质的PPT资源库"/>
          <p:cNvSpPr/>
          <p:nvPr>
            <p:custDataLst>
              <p:tags r:id="rId2"/>
            </p:custDataLst>
          </p:nvPr>
        </p:nvSpPr>
        <p:spPr bwMode="auto">
          <a:xfrm>
            <a:off x="3894980" y="4436565"/>
            <a:ext cx="1328678" cy="48949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solidFill>
                <a:prstClr val="white"/>
              </a:solidFill>
            </a:endParaRPr>
          </a:p>
        </p:txBody>
      </p:sp>
      <p:sp>
        <p:nvSpPr>
          <p:cNvPr id="16" name="出自【趣你的PPT】(微信:qunideppt)：最优质的PPT资源库"/>
          <p:cNvSpPr txBox="1"/>
          <p:nvPr>
            <p:custDataLst>
              <p:tags r:id="rId3"/>
            </p:custDataLst>
          </p:nvPr>
        </p:nvSpPr>
        <p:spPr bwMode="auto">
          <a:xfrm>
            <a:off x="4071308" y="4436756"/>
            <a:ext cx="962081" cy="398780"/>
          </a:xfrm>
          <a:prstGeom prst="rect">
            <a:avLst/>
          </a:prstGeom>
          <a:solidFill>
            <a:schemeClr val="bg2">
              <a:lumMod val="90000"/>
            </a:schemeClr>
          </a:solidFill>
        </p:spPr>
        <p:txBody>
          <a:bodyPr>
            <a:spAutoFit/>
          </a:bodyPr>
          <a:p>
            <a:pPr>
              <a:defRPr/>
            </a:pPr>
            <a:r>
              <a:rPr lang="en-US" altLang="zh-CN" sz="2000" b="1" dirty="0">
                <a:solidFill>
                  <a:prstClr val="black">
                    <a:lumMod val="85000"/>
                    <a:lumOff val="15000"/>
                  </a:prstClr>
                </a:solidFill>
                <a:latin typeface="微软雅黑" panose="020B0503020204020204" charset="-122"/>
                <a:ea typeface="微软雅黑" panose="020B0503020204020204" charset="-122"/>
              </a:rPr>
              <a:t>03</a:t>
            </a:r>
            <a:endParaRPr lang="en-US" altLang="zh-CN" sz="2000" b="1" dirty="0">
              <a:solidFill>
                <a:prstClr val="black">
                  <a:lumMod val="85000"/>
                  <a:lumOff val="15000"/>
                </a:prstClr>
              </a:solidFill>
              <a:latin typeface="微软雅黑" panose="020B0503020204020204" charset="-122"/>
              <a:ea typeface="微软雅黑" panose="020B0503020204020204" charset="-122"/>
            </a:endParaRPr>
          </a:p>
        </p:txBody>
      </p:sp>
      <p:sp>
        <p:nvSpPr>
          <p:cNvPr id="17" name="出自【趣你的PPT】(微信:qunideppt)：最优质的PPT资源库"/>
          <p:cNvSpPr/>
          <p:nvPr>
            <p:custDataLst>
              <p:tags r:id="rId4"/>
            </p:custDataLst>
          </p:nvPr>
        </p:nvSpPr>
        <p:spPr bwMode="auto">
          <a:xfrm>
            <a:off x="5408930" y="4422775"/>
            <a:ext cx="4070350" cy="490220"/>
          </a:xfrm>
          <a:prstGeom prst="rect">
            <a:avLst/>
          </a:prstGeom>
          <a:solidFill>
            <a:srgbClr val="1166B0"/>
          </a:solidFill>
          <a:ln>
            <a:noFill/>
          </a:ln>
          <a:effectLst/>
        </p:spPr>
        <p:txBody>
          <a:bodyPr wrap="square">
            <a:noAutofit/>
          </a:bodyPr>
          <a:p>
            <a:pPr algn="ctr" fontAlgn="base">
              <a:spcBef>
                <a:spcPct val="50000"/>
              </a:spcBef>
              <a:spcAft>
                <a:spcPct val="0"/>
              </a:spcAft>
              <a:defRPr/>
            </a:pPr>
            <a:r>
              <a:rPr lang="zh-CN" altLang="en-US" sz="1600" b="1" dirty="0">
                <a:solidFill>
                  <a:schemeClr val="bg1"/>
                </a:solidFill>
                <a:latin typeface="微软雅黑" panose="020B0503020204020204" charset="-122"/>
                <a:ea typeface="微软雅黑" panose="020B0503020204020204" charset="-122"/>
                <a:sym typeface="+mn-ea"/>
              </a:rPr>
              <a:t>三个模型</a:t>
            </a:r>
            <a:r>
              <a:rPr lang="zh-CN" altLang="en-US" sz="1600" b="1" dirty="0">
                <a:solidFill>
                  <a:schemeClr val="bg1"/>
                </a:solidFill>
                <a:latin typeface="微软雅黑" panose="020B0503020204020204" charset="-122"/>
                <a:ea typeface="微软雅黑" panose="020B0503020204020204" charset="-122"/>
                <a:sym typeface="+mn-ea"/>
              </a:rPr>
              <a:t>消融实验</a:t>
            </a:r>
            <a:endParaRPr lang="zh-CN" altLang="en-US" sz="16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p:cNvSpPr/>
          <p:nvPr/>
        </p:nvSpPr>
        <p:spPr bwMode="auto">
          <a:xfrm>
            <a:off x="0" y="354013"/>
            <a:ext cx="228600" cy="687387"/>
          </a:xfrm>
          <a:prstGeom prst="rect">
            <a:avLst/>
          </a:prstGeom>
          <a:solidFill>
            <a:srgbClr val="1166B0"/>
          </a:solidFill>
          <a:ln>
            <a:noFill/>
          </a:ln>
          <a:effectLst/>
        </p:spPr>
        <p:txBody>
          <a:bodyPr wrap="square">
            <a:spAutoFit/>
          </a:bodyPr>
          <a:lstStyle/>
          <a:p>
            <a:pPr algn="ctr" fontAlgn="base">
              <a:spcBef>
                <a:spcPct val="50000"/>
              </a:spcBef>
              <a:spcAft>
                <a:spcPct val="0"/>
              </a:spcAft>
              <a:defRPr/>
            </a:pPr>
            <a:endParaRPr lang="zh-CN" altLang="en-US" sz="1600" b="1">
              <a:solidFill>
                <a:prstClr val="black"/>
              </a:solidFill>
              <a:latin typeface="Arial" panose="020B0604020202020204" pitchFamily="34" charset="0"/>
            </a:endParaRPr>
          </a:p>
        </p:txBody>
      </p:sp>
      <p:sp>
        <p:nvSpPr>
          <p:cNvPr id="9" name="出自【趣你的PPT】(微信:qunideppt)：最优质的PPT资源库"/>
          <p:cNvSpPr>
            <a:spLocks noChangeArrowheads="1"/>
          </p:cNvSpPr>
          <p:nvPr/>
        </p:nvSpPr>
        <p:spPr bwMode="black">
          <a:xfrm>
            <a:off x="280035" y="497840"/>
            <a:ext cx="3192780" cy="521970"/>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00000"/>
              </a:lnSpc>
              <a:spcBef>
                <a:spcPct val="0"/>
              </a:spcBef>
              <a:spcAft>
                <a:spcPct val="0"/>
              </a:spcAft>
              <a:buFontTx/>
              <a:buNone/>
            </a:pPr>
            <a:r>
              <a:rPr lang="zh-CN" altLang="en-US" sz="2800" b="1" dirty="0">
                <a:latin typeface="微软雅黑" panose="020B0503020204020204" charset="-122"/>
                <a:ea typeface="微软雅黑" panose="020B0503020204020204" charset="-122"/>
              </a:rPr>
              <a:t>评价指标</a:t>
            </a:r>
            <a:endParaRPr lang="zh-CN" altLang="en-US" sz="2800" b="1" dirty="0">
              <a:latin typeface="微软雅黑" panose="020B0503020204020204" charset="-122"/>
              <a:ea typeface="微软雅黑" panose="020B0503020204020204" charset="-122"/>
            </a:endParaRPr>
          </a:p>
        </p:txBody>
      </p:sp>
      <p:pic>
        <p:nvPicPr>
          <p:cNvPr id="2" name="图片 1" descr="短"/>
          <p:cNvPicPr>
            <a:picLocks noChangeAspect="1"/>
          </p:cNvPicPr>
          <p:nvPr>
            <p:custDataLst>
              <p:tags r:id="rId1"/>
            </p:custDataLst>
          </p:nvPr>
        </p:nvPicPr>
        <p:blipFill>
          <a:blip r:embed="rId2"/>
          <a:stretch>
            <a:fillRect/>
          </a:stretch>
        </p:blipFill>
        <p:spPr>
          <a:xfrm>
            <a:off x="9763760" y="153035"/>
            <a:ext cx="2273935" cy="49339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0" y="2092325"/>
            <a:ext cx="12128500" cy="4114800"/>
          </a:xfrm>
          <a:prstGeom prst="rect">
            <a:avLst/>
          </a:prstGeom>
        </p:spPr>
      </p:pic>
      <p:sp>
        <p:nvSpPr>
          <p:cNvPr id="4" name="文本框 3"/>
          <p:cNvSpPr txBox="1"/>
          <p:nvPr/>
        </p:nvSpPr>
        <p:spPr>
          <a:xfrm>
            <a:off x="280035" y="1372235"/>
            <a:ext cx="4064000" cy="368300"/>
          </a:xfrm>
          <a:prstGeom prst="rect">
            <a:avLst/>
          </a:prstGeom>
          <a:noFill/>
        </p:spPr>
        <p:txBody>
          <a:bodyPr wrap="square" rtlCol="0">
            <a:spAutoFit/>
          </a:bodyPr>
          <a:p>
            <a:r>
              <a:rPr lang="en-US" altLang="zh-CN">
                <a:solidFill>
                  <a:srgbClr val="FF0000"/>
                </a:solidFill>
              </a:rPr>
              <a:t>TNO</a:t>
            </a:r>
            <a:r>
              <a:rPr lang="zh-CN" altLang="en-US">
                <a:solidFill>
                  <a:srgbClr val="FF0000"/>
                </a:solidFill>
              </a:rPr>
              <a:t>数据集</a:t>
            </a:r>
            <a:endParaRPr lang="zh-CN" altLang="en-US">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p:cNvSpPr/>
          <p:nvPr/>
        </p:nvSpPr>
        <p:spPr bwMode="auto">
          <a:xfrm>
            <a:off x="0" y="354013"/>
            <a:ext cx="228600" cy="687387"/>
          </a:xfrm>
          <a:prstGeom prst="rect">
            <a:avLst/>
          </a:prstGeom>
          <a:solidFill>
            <a:srgbClr val="1166B0"/>
          </a:solidFill>
          <a:ln>
            <a:noFill/>
          </a:ln>
          <a:effectLst/>
        </p:spPr>
        <p:txBody>
          <a:bodyPr wrap="square">
            <a:spAutoFit/>
          </a:bodyPr>
          <a:lstStyle/>
          <a:p>
            <a:pPr algn="ctr" fontAlgn="base">
              <a:spcBef>
                <a:spcPct val="50000"/>
              </a:spcBef>
              <a:spcAft>
                <a:spcPct val="0"/>
              </a:spcAft>
              <a:defRPr/>
            </a:pPr>
            <a:endParaRPr lang="zh-CN" altLang="en-US" sz="1600" b="1">
              <a:solidFill>
                <a:prstClr val="black"/>
              </a:solidFill>
              <a:latin typeface="Arial" panose="020B0604020202020204" pitchFamily="34" charset="0"/>
            </a:endParaRPr>
          </a:p>
        </p:txBody>
      </p:sp>
      <p:sp>
        <p:nvSpPr>
          <p:cNvPr id="9" name="出自【趣你的PPT】(微信:qunideppt)：最优质的PPT资源库"/>
          <p:cNvSpPr>
            <a:spLocks noChangeArrowheads="1"/>
          </p:cNvSpPr>
          <p:nvPr/>
        </p:nvSpPr>
        <p:spPr bwMode="black">
          <a:xfrm>
            <a:off x="280035" y="497840"/>
            <a:ext cx="3192780" cy="521970"/>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00000"/>
              </a:lnSpc>
              <a:spcBef>
                <a:spcPct val="0"/>
              </a:spcBef>
              <a:spcAft>
                <a:spcPct val="0"/>
              </a:spcAft>
              <a:buFontTx/>
              <a:buNone/>
            </a:pPr>
            <a:r>
              <a:rPr lang="zh-CN" altLang="en-US" sz="2800" b="1" dirty="0">
                <a:latin typeface="微软雅黑" panose="020B0503020204020204" charset="-122"/>
                <a:ea typeface="微软雅黑" panose="020B0503020204020204" charset="-122"/>
              </a:rPr>
              <a:t>评价指标</a:t>
            </a:r>
            <a:endParaRPr lang="zh-CN" altLang="en-US" sz="2800" b="1" dirty="0">
              <a:latin typeface="微软雅黑" panose="020B0503020204020204" charset="-122"/>
              <a:ea typeface="微软雅黑" panose="020B0503020204020204" charset="-122"/>
            </a:endParaRPr>
          </a:p>
        </p:txBody>
      </p:sp>
      <p:pic>
        <p:nvPicPr>
          <p:cNvPr id="2" name="图片 1" descr="短"/>
          <p:cNvPicPr>
            <a:picLocks noChangeAspect="1"/>
          </p:cNvPicPr>
          <p:nvPr>
            <p:custDataLst>
              <p:tags r:id="rId1"/>
            </p:custDataLst>
          </p:nvPr>
        </p:nvPicPr>
        <p:blipFill>
          <a:blip r:embed="rId2"/>
          <a:stretch>
            <a:fillRect/>
          </a:stretch>
        </p:blipFill>
        <p:spPr>
          <a:xfrm>
            <a:off x="9763760" y="153035"/>
            <a:ext cx="2273935" cy="493395"/>
          </a:xfrm>
          <a:prstGeom prst="rect">
            <a:avLst/>
          </a:prstGeom>
        </p:spPr>
      </p:pic>
      <p:sp>
        <p:nvSpPr>
          <p:cNvPr id="4" name="文本框 3"/>
          <p:cNvSpPr txBox="1"/>
          <p:nvPr/>
        </p:nvSpPr>
        <p:spPr>
          <a:xfrm>
            <a:off x="280035" y="1372235"/>
            <a:ext cx="4064000" cy="368300"/>
          </a:xfrm>
          <a:prstGeom prst="rect">
            <a:avLst/>
          </a:prstGeom>
          <a:noFill/>
        </p:spPr>
        <p:txBody>
          <a:bodyPr wrap="square" rtlCol="0">
            <a:spAutoFit/>
          </a:bodyPr>
          <a:p>
            <a:r>
              <a:rPr lang="en-US" altLang="zh-CN">
                <a:solidFill>
                  <a:srgbClr val="FF0000"/>
                </a:solidFill>
              </a:rPr>
              <a:t>MSRS</a:t>
            </a:r>
            <a:r>
              <a:rPr lang="zh-CN" altLang="en-US">
                <a:solidFill>
                  <a:srgbClr val="FF0000"/>
                </a:solidFill>
              </a:rPr>
              <a:t>数据集</a:t>
            </a:r>
            <a:endParaRPr lang="zh-CN" altLang="en-US">
              <a:solidFill>
                <a:srgbClr val="FF0000"/>
              </a:solidFill>
            </a:endParaRPr>
          </a:p>
        </p:txBody>
      </p:sp>
      <p:pic>
        <p:nvPicPr>
          <p:cNvPr id="5" name="图片 4"/>
          <p:cNvPicPr>
            <a:picLocks noChangeAspect="1"/>
          </p:cNvPicPr>
          <p:nvPr>
            <p:custDataLst>
              <p:tags r:id="rId3"/>
            </p:custDataLst>
          </p:nvPr>
        </p:nvPicPr>
        <p:blipFill>
          <a:blip r:embed="rId4"/>
          <a:stretch>
            <a:fillRect/>
          </a:stretch>
        </p:blipFill>
        <p:spPr>
          <a:xfrm>
            <a:off x="0" y="2092960"/>
            <a:ext cx="12038330" cy="27717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2179320"/>
            <a:ext cx="12192000" cy="2226945"/>
          </a:xfrm>
          <a:prstGeom prst="rect">
            <a:avLst/>
          </a:prstGeom>
          <a:solidFill>
            <a:srgbClr val="113D74"/>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anose="020B0503020204020204" charset="-122"/>
                <a:ea typeface="微软雅黑" panose="020B0503020204020204" charset="-122"/>
              </a:rPr>
              <a:t>NestFuse</a:t>
            </a:r>
            <a:r>
              <a:rPr lang="zh-CN" altLang="en-US" sz="4000" b="1" dirty="0">
                <a:solidFill>
                  <a:schemeClr val="bg1"/>
                </a:solidFill>
                <a:latin typeface="微软雅黑" panose="020B0503020204020204" charset="-122"/>
                <a:ea typeface="微软雅黑" panose="020B0503020204020204" charset="-122"/>
              </a:rPr>
              <a:t>补充</a:t>
            </a:r>
            <a:endParaRPr lang="zh-CN" altLang="en-US" sz="4000" b="1" dirty="0">
              <a:solidFill>
                <a:schemeClr val="bg1"/>
              </a:solidFill>
              <a:latin typeface="微软雅黑" panose="020B0503020204020204" charset="-122"/>
              <a:ea typeface="微软雅黑" panose="020B0503020204020204" charset="-122"/>
            </a:endParaRPr>
          </a:p>
          <a:p>
            <a:pPr algn="ctr"/>
            <a:endParaRPr lang="zh-CN" altLang="en-US" sz="4000" b="1" dirty="0">
              <a:solidFill>
                <a:schemeClr val="bg1"/>
              </a:solidFill>
              <a:latin typeface="Times New Roman" panose="02020603050405020304" charset="0"/>
              <a:cs typeface="Times New Roman" panose="02020603050405020304" charset="0"/>
            </a:endParaRPr>
          </a:p>
        </p:txBody>
      </p:sp>
      <p:sp>
        <p:nvSpPr>
          <p:cNvPr id="14" name="灯片编号占位符 13"/>
          <p:cNvSpPr>
            <a:spLocks noGrp="1"/>
          </p:cNvSpPr>
          <p:nvPr>
            <p:ph type="sldNum" sz="quarter" idx="12"/>
          </p:nvPr>
        </p:nvSpPr>
        <p:spPr/>
        <p:txBody>
          <a:bodyPr/>
          <a:lstStyle/>
          <a:p>
            <a:fld id="{49AE70B2-8BF9-45C0-BB95-33D1B9D3A854}" type="slidenum">
              <a:rPr lang="zh-CN" altLang="en-US" smtClean="0"/>
            </a:fld>
            <a:endParaRPr lang="zh-CN" altLang="en-US" dirty="0"/>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9432" y="89417"/>
            <a:ext cx="1488439" cy="148843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p:cNvSpPr/>
          <p:nvPr/>
        </p:nvSpPr>
        <p:spPr bwMode="auto">
          <a:xfrm>
            <a:off x="0" y="354013"/>
            <a:ext cx="228600" cy="687387"/>
          </a:xfrm>
          <a:prstGeom prst="rect">
            <a:avLst/>
          </a:prstGeom>
          <a:solidFill>
            <a:srgbClr val="1166B0"/>
          </a:solidFill>
          <a:ln>
            <a:noFill/>
          </a:ln>
          <a:effectLst/>
        </p:spPr>
        <p:txBody>
          <a:bodyPr wrap="square">
            <a:spAutoFit/>
          </a:bodyPr>
          <a:lstStyle/>
          <a:p>
            <a:pPr algn="ctr" fontAlgn="base">
              <a:spcBef>
                <a:spcPct val="50000"/>
              </a:spcBef>
              <a:spcAft>
                <a:spcPct val="0"/>
              </a:spcAft>
              <a:defRPr/>
            </a:pPr>
            <a:endParaRPr lang="zh-CN" altLang="en-US" sz="1600" b="1">
              <a:solidFill>
                <a:prstClr val="black"/>
              </a:solidFill>
              <a:latin typeface="Arial" panose="020B0604020202020204" pitchFamily="34" charset="0"/>
            </a:endParaRPr>
          </a:p>
        </p:txBody>
      </p:sp>
      <p:sp>
        <p:nvSpPr>
          <p:cNvPr id="9" name="出自【趣你的PPT】(微信:qunideppt)：最优质的PPT资源库"/>
          <p:cNvSpPr>
            <a:spLocks noChangeArrowheads="1"/>
          </p:cNvSpPr>
          <p:nvPr/>
        </p:nvSpPr>
        <p:spPr bwMode="black">
          <a:xfrm>
            <a:off x="280035" y="497840"/>
            <a:ext cx="3192780" cy="521970"/>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00000"/>
              </a:lnSpc>
              <a:spcBef>
                <a:spcPct val="0"/>
              </a:spcBef>
              <a:spcAft>
                <a:spcPct val="0"/>
              </a:spcAft>
              <a:buFontTx/>
              <a:buNone/>
            </a:pPr>
            <a:r>
              <a:rPr lang="en-US" altLang="zh-CN" sz="2800" b="1" dirty="0">
                <a:latin typeface="微软雅黑" panose="020B0503020204020204" charset="-122"/>
                <a:ea typeface="微软雅黑" panose="020B0503020204020204" charset="-122"/>
              </a:rPr>
              <a:t>nestfuse</a:t>
            </a:r>
            <a:r>
              <a:rPr lang="zh-CN" altLang="en-US" sz="2800" b="1" dirty="0">
                <a:latin typeface="微软雅黑" panose="020B0503020204020204" charset="-122"/>
                <a:ea typeface="微软雅黑" panose="020B0503020204020204" charset="-122"/>
              </a:rPr>
              <a:t>的</a:t>
            </a:r>
            <a:r>
              <a:rPr lang="zh-CN" altLang="en-US" sz="2800" b="1" dirty="0">
                <a:latin typeface="微软雅黑" panose="020B0503020204020204" charset="-122"/>
                <a:ea typeface="微软雅黑" panose="020B0503020204020204" charset="-122"/>
              </a:rPr>
              <a:t>补充</a:t>
            </a:r>
            <a:endParaRPr lang="zh-CN" altLang="en-US" sz="2800" b="1" dirty="0">
              <a:latin typeface="微软雅黑" panose="020B0503020204020204" charset="-122"/>
              <a:ea typeface="微软雅黑" panose="020B0503020204020204" charset="-122"/>
            </a:endParaRPr>
          </a:p>
        </p:txBody>
      </p:sp>
      <p:pic>
        <p:nvPicPr>
          <p:cNvPr id="2" name="图片 1" descr="短"/>
          <p:cNvPicPr>
            <a:picLocks noChangeAspect="1"/>
          </p:cNvPicPr>
          <p:nvPr>
            <p:custDataLst>
              <p:tags r:id="rId1"/>
            </p:custDataLst>
          </p:nvPr>
        </p:nvPicPr>
        <p:blipFill>
          <a:blip r:embed="rId2"/>
          <a:stretch>
            <a:fillRect/>
          </a:stretch>
        </p:blipFill>
        <p:spPr>
          <a:xfrm>
            <a:off x="9763760" y="153035"/>
            <a:ext cx="2273935" cy="493395"/>
          </a:xfrm>
          <a:prstGeom prst="rect">
            <a:avLst/>
          </a:prstGeom>
        </p:spPr>
      </p:pic>
      <p:sp>
        <p:nvSpPr>
          <p:cNvPr id="3" name="文本框 2"/>
          <p:cNvSpPr txBox="1"/>
          <p:nvPr/>
        </p:nvSpPr>
        <p:spPr>
          <a:xfrm>
            <a:off x="606425" y="1431925"/>
            <a:ext cx="10443210" cy="5142230"/>
          </a:xfrm>
          <a:prstGeom prst="rect">
            <a:avLst/>
          </a:prstGeom>
          <a:noFill/>
        </p:spPr>
        <p:txBody>
          <a:bodyPr wrap="square" rtlCol="0">
            <a:noAutofit/>
          </a:bodyPr>
          <a:p>
            <a:endParaRPr lang="zh-CN" altLang="en-US"/>
          </a:p>
          <a:p>
            <a:pPr marL="457200" lvl="2" indent="457200" algn="l" fontAlgn="auto">
              <a:lnSpc>
                <a:spcPts val="2660"/>
              </a:lnSpc>
              <a:buClrTx/>
              <a:buSzTx/>
              <a:buFont typeface="Wingdings" panose="05000000000000000000" charset="0"/>
              <a:buNone/>
            </a:pPr>
            <a:endParaRPr lang="zh-CN" altLang="en-US" sz="2000" b="1">
              <a:solidFill>
                <a:schemeClr val="tx1"/>
              </a:solidFill>
            </a:endParaRPr>
          </a:p>
          <a:p>
            <a:pPr marL="457200" lvl="2" indent="457200" algn="l" fontAlgn="auto">
              <a:lnSpc>
                <a:spcPts val="2660"/>
              </a:lnSpc>
              <a:buClrTx/>
              <a:buSzTx/>
              <a:buFont typeface="Wingdings" panose="05000000000000000000" charset="0"/>
              <a:buNone/>
            </a:pPr>
            <a:endParaRPr lang="zh-CN" altLang="en-US" sz="2000" b="1">
              <a:solidFill>
                <a:schemeClr val="tx1"/>
              </a:solidFill>
            </a:endParaRPr>
          </a:p>
          <a:p>
            <a:pPr marL="457200" lvl="2" indent="457200" algn="l" fontAlgn="auto">
              <a:lnSpc>
                <a:spcPts val="2660"/>
              </a:lnSpc>
              <a:buClrTx/>
              <a:buSzTx/>
              <a:buFont typeface="Wingdings" panose="05000000000000000000" charset="0"/>
              <a:buNone/>
            </a:pPr>
            <a:endParaRPr lang="zh-CN" altLang="en-US" sz="2000" b="1">
              <a:solidFill>
                <a:schemeClr val="tx1"/>
              </a:solidFill>
            </a:endParaRPr>
          </a:p>
          <a:p>
            <a:pPr marL="457200" lvl="2" indent="457200" algn="l" fontAlgn="auto">
              <a:lnSpc>
                <a:spcPts val="2660"/>
              </a:lnSpc>
              <a:buClrTx/>
              <a:buSzTx/>
              <a:buFont typeface="Wingdings" panose="05000000000000000000" charset="0"/>
              <a:buNone/>
            </a:pPr>
            <a:endParaRPr lang="zh-CN" altLang="en-US" sz="2000" b="1">
              <a:solidFill>
                <a:schemeClr val="tx1"/>
              </a:solidFill>
            </a:endParaRPr>
          </a:p>
          <a:p>
            <a:pPr marL="457200" lvl="2" indent="457200" algn="l" fontAlgn="auto">
              <a:lnSpc>
                <a:spcPts val="2660"/>
              </a:lnSpc>
              <a:buClrTx/>
              <a:buSzTx/>
              <a:buFont typeface="Wingdings" panose="05000000000000000000" charset="0"/>
              <a:buNone/>
            </a:pPr>
            <a:endParaRPr lang="zh-CN" altLang="en-US" sz="2000" b="1">
              <a:solidFill>
                <a:schemeClr val="tx1"/>
              </a:solidFill>
            </a:endParaRPr>
          </a:p>
          <a:p>
            <a:pPr marL="457200" lvl="2" indent="457200" algn="l" fontAlgn="auto">
              <a:lnSpc>
                <a:spcPts val="2660"/>
              </a:lnSpc>
              <a:buClrTx/>
              <a:buSzTx/>
              <a:buFont typeface="Wingdings" panose="05000000000000000000" charset="0"/>
              <a:buNone/>
            </a:pPr>
            <a:endParaRPr lang="zh-CN" altLang="en-US" sz="2000" b="1">
              <a:solidFill>
                <a:schemeClr val="tx1"/>
              </a:solidFill>
            </a:endParaRPr>
          </a:p>
          <a:p>
            <a:pPr marL="457200" lvl="2" indent="457200" algn="l" fontAlgn="auto">
              <a:lnSpc>
                <a:spcPts val="2660"/>
              </a:lnSpc>
              <a:buClrTx/>
              <a:buSzTx/>
              <a:buFont typeface="Wingdings" panose="05000000000000000000" charset="0"/>
              <a:buNone/>
            </a:pPr>
            <a:endParaRPr lang="zh-CN" altLang="en-US" sz="2000" b="1">
              <a:solidFill>
                <a:schemeClr val="tx1"/>
              </a:solidFill>
            </a:endParaRPr>
          </a:p>
          <a:p>
            <a:pPr marL="457200" lvl="2" indent="457200" algn="l" fontAlgn="auto">
              <a:lnSpc>
                <a:spcPts val="2660"/>
              </a:lnSpc>
              <a:buClrTx/>
              <a:buSzTx/>
              <a:buFont typeface="Wingdings" panose="05000000000000000000" charset="0"/>
              <a:buNone/>
            </a:pPr>
            <a:endParaRPr lang="zh-CN" altLang="en-US" sz="2000" b="1">
              <a:solidFill>
                <a:schemeClr val="tx1"/>
              </a:solidFill>
            </a:endParaRPr>
          </a:p>
          <a:p>
            <a:pPr marL="457200" lvl="2" indent="457200" algn="l" fontAlgn="auto">
              <a:lnSpc>
                <a:spcPts val="2660"/>
              </a:lnSpc>
              <a:buClrTx/>
              <a:buSzTx/>
              <a:buFont typeface="Wingdings" panose="05000000000000000000" charset="0"/>
              <a:buNone/>
            </a:pPr>
            <a:endParaRPr lang="zh-CN" altLang="en-US" sz="2000" b="1">
              <a:solidFill>
                <a:schemeClr val="tx1"/>
              </a:solidFill>
            </a:endParaRPr>
          </a:p>
          <a:p>
            <a:pPr marL="457200" lvl="2" indent="457200" algn="l" fontAlgn="auto">
              <a:lnSpc>
                <a:spcPts val="2660"/>
              </a:lnSpc>
              <a:buClrTx/>
              <a:buSzTx/>
              <a:buFont typeface="Wingdings" panose="05000000000000000000" charset="0"/>
              <a:buNone/>
            </a:pPr>
            <a:r>
              <a:rPr lang="zh-CN" altLang="en-US" sz="2000" b="1">
                <a:solidFill>
                  <a:schemeClr val="tx1"/>
                </a:solidFill>
              </a:rPr>
              <a:t>图一</a:t>
            </a:r>
            <a:r>
              <a:rPr lang="zh-CN" altLang="en-US" sz="2000" b="1">
                <a:solidFill>
                  <a:schemeClr val="tx1"/>
                </a:solidFill>
              </a:rPr>
              <a:t>为深度监督训练框架，使用全局优化策略训练NestFuse 时，融合性能得到提升，这意味着多尺度机制在融合网络中是有效的。这表明虽然深度监督策略可能无法在图像融合任务中训练出更好的模型，但它在图像分割中仍然取得了更好的性能。因此，网络采用全局优化策略进行训练。损失函数定义如下，Q为3：</a:t>
            </a:r>
            <a:endParaRPr lang="zh-CN" altLang="en-US" sz="2000" b="1">
              <a:solidFill>
                <a:schemeClr val="tx1"/>
              </a:solidFill>
            </a:endParaRPr>
          </a:p>
          <a:p>
            <a:pPr marL="0" lvl="1" indent="457200"/>
            <a:endParaRPr lang="zh-CN" altLang="en-US" sz="2000"/>
          </a:p>
        </p:txBody>
      </p:sp>
      <p:pic>
        <p:nvPicPr>
          <p:cNvPr id="5" name="图片 4"/>
          <p:cNvPicPr>
            <a:picLocks noChangeAspect="1"/>
          </p:cNvPicPr>
          <p:nvPr>
            <p:custDataLst>
              <p:tags r:id="rId3"/>
            </p:custDataLst>
          </p:nvPr>
        </p:nvPicPr>
        <p:blipFill>
          <a:blip r:embed="rId4"/>
          <a:stretch>
            <a:fillRect/>
          </a:stretch>
        </p:blipFill>
        <p:spPr>
          <a:xfrm>
            <a:off x="5984875" y="1196975"/>
            <a:ext cx="4152900" cy="349567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606425" y="1019810"/>
            <a:ext cx="3352800" cy="37433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p:cNvSpPr/>
          <p:nvPr/>
        </p:nvSpPr>
        <p:spPr bwMode="auto">
          <a:xfrm>
            <a:off x="0" y="354013"/>
            <a:ext cx="228600" cy="687387"/>
          </a:xfrm>
          <a:prstGeom prst="rect">
            <a:avLst/>
          </a:prstGeom>
          <a:solidFill>
            <a:srgbClr val="1166B0"/>
          </a:solidFill>
          <a:ln>
            <a:noFill/>
          </a:ln>
          <a:effectLst/>
        </p:spPr>
        <p:txBody>
          <a:bodyPr wrap="square">
            <a:spAutoFit/>
          </a:bodyPr>
          <a:lstStyle/>
          <a:p>
            <a:pPr algn="ctr" fontAlgn="base">
              <a:spcBef>
                <a:spcPct val="50000"/>
              </a:spcBef>
              <a:spcAft>
                <a:spcPct val="0"/>
              </a:spcAft>
              <a:defRPr/>
            </a:pPr>
            <a:endParaRPr lang="zh-CN" altLang="en-US" sz="1600" b="1">
              <a:solidFill>
                <a:prstClr val="black"/>
              </a:solidFill>
              <a:latin typeface="Arial" panose="020B0604020202020204" pitchFamily="34" charset="0"/>
            </a:endParaRPr>
          </a:p>
        </p:txBody>
      </p:sp>
      <p:sp>
        <p:nvSpPr>
          <p:cNvPr id="9" name="出自【趣你的PPT】(微信:qunideppt)：最优质的PPT资源库"/>
          <p:cNvSpPr>
            <a:spLocks noChangeArrowheads="1"/>
          </p:cNvSpPr>
          <p:nvPr/>
        </p:nvSpPr>
        <p:spPr bwMode="black">
          <a:xfrm>
            <a:off x="280035" y="497840"/>
            <a:ext cx="3192780" cy="521970"/>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00000"/>
              </a:lnSpc>
              <a:spcBef>
                <a:spcPct val="0"/>
              </a:spcBef>
              <a:spcAft>
                <a:spcPct val="0"/>
              </a:spcAft>
              <a:buFontTx/>
              <a:buNone/>
            </a:pPr>
            <a:r>
              <a:rPr lang="en-US" altLang="zh-CN" sz="2800" b="1" dirty="0">
                <a:latin typeface="微软雅黑" panose="020B0503020204020204" charset="-122"/>
                <a:ea typeface="微软雅黑" panose="020B0503020204020204" charset="-122"/>
              </a:rPr>
              <a:t>nestfuse</a:t>
            </a:r>
            <a:r>
              <a:rPr lang="zh-CN" altLang="en-US" sz="2800" b="1" dirty="0">
                <a:latin typeface="微软雅黑" panose="020B0503020204020204" charset="-122"/>
                <a:ea typeface="微软雅黑" panose="020B0503020204020204" charset="-122"/>
              </a:rPr>
              <a:t>的</a:t>
            </a:r>
            <a:r>
              <a:rPr lang="zh-CN" altLang="en-US" sz="2800" b="1" dirty="0">
                <a:latin typeface="微软雅黑" panose="020B0503020204020204" charset="-122"/>
                <a:ea typeface="微软雅黑" panose="020B0503020204020204" charset="-122"/>
              </a:rPr>
              <a:t>补充</a:t>
            </a:r>
            <a:endParaRPr lang="zh-CN" altLang="en-US" sz="2800" b="1" dirty="0">
              <a:latin typeface="微软雅黑" panose="020B0503020204020204" charset="-122"/>
              <a:ea typeface="微软雅黑" panose="020B0503020204020204" charset="-122"/>
            </a:endParaRPr>
          </a:p>
        </p:txBody>
      </p:sp>
      <p:pic>
        <p:nvPicPr>
          <p:cNvPr id="2" name="图片 1" descr="短"/>
          <p:cNvPicPr>
            <a:picLocks noChangeAspect="1"/>
          </p:cNvPicPr>
          <p:nvPr>
            <p:custDataLst>
              <p:tags r:id="rId1"/>
            </p:custDataLst>
          </p:nvPr>
        </p:nvPicPr>
        <p:blipFill>
          <a:blip r:embed="rId2"/>
          <a:stretch>
            <a:fillRect/>
          </a:stretch>
        </p:blipFill>
        <p:spPr>
          <a:xfrm>
            <a:off x="9763760" y="153035"/>
            <a:ext cx="2273935" cy="493395"/>
          </a:xfrm>
          <a:prstGeom prst="rect">
            <a:avLst/>
          </a:prstGeom>
        </p:spPr>
      </p:pic>
      <p:sp>
        <p:nvSpPr>
          <p:cNvPr id="3" name="文本框 2"/>
          <p:cNvSpPr txBox="1"/>
          <p:nvPr/>
        </p:nvSpPr>
        <p:spPr>
          <a:xfrm>
            <a:off x="606425" y="1431925"/>
            <a:ext cx="10443210" cy="5142230"/>
          </a:xfrm>
          <a:prstGeom prst="rect">
            <a:avLst/>
          </a:prstGeom>
          <a:noFill/>
        </p:spPr>
        <p:txBody>
          <a:bodyPr wrap="square" rtlCol="0">
            <a:noAutofit/>
          </a:bodyPr>
          <a:p>
            <a:endParaRPr lang="zh-CN" altLang="en-US"/>
          </a:p>
          <a:p>
            <a:pPr marL="457200" lvl="2" indent="457200" algn="l" fontAlgn="auto">
              <a:lnSpc>
                <a:spcPts val="2660"/>
              </a:lnSpc>
              <a:buClrTx/>
              <a:buSzTx/>
              <a:buFont typeface="Wingdings" panose="05000000000000000000" charset="0"/>
              <a:buNone/>
            </a:pPr>
            <a:r>
              <a:rPr lang="zh-CN" altLang="en-US" sz="2000" b="1">
                <a:sym typeface="+mn-ea"/>
              </a:rPr>
              <a:t>损失函数定义如下，Q为3：</a:t>
            </a:r>
            <a:endParaRPr lang="zh-CN" altLang="en-US" sz="2000" b="1">
              <a:solidFill>
                <a:schemeClr val="tx1"/>
              </a:solidFill>
            </a:endParaRPr>
          </a:p>
          <a:p>
            <a:pPr marL="457200" lvl="2" indent="457200" algn="l" fontAlgn="auto">
              <a:lnSpc>
                <a:spcPts val="2660"/>
              </a:lnSpc>
              <a:buClrTx/>
              <a:buSzTx/>
              <a:buFont typeface="Wingdings" panose="05000000000000000000" charset="0"/>
              <a:buNone/>
            </a:pPr>
            <a:endParaRPr lang="zh-CN" altLang="en-US" sz="2000" b="1">
              <a:solidFill>
                <a:schemeClr val="tx1"/>
              </a:solidFill>
            </a:endParaRPr>
          </a:p>
          <a:p>
            <a:pPr marL="457200" lvl="2" indent="457200" algn="l" fontAlgn="auto">
              <a:lnSpc>
                <a:spcPts val="2660"/>
              </a:lnSpc>
              <a:buClrTx/>
              <a:buSzTx/>
              <a:buFont typeface="Wingdings" panose="05000000000000000000" charset="0"/>
              <a:buNone/>
            </a:pPr>
            <a:endParaRPr lang="zh-CN" altLang="en-US" sz="2000" b="1">
              <a:solidFill>
                <a:schemeClr val="tx1"/>
              </a:solidFill>
            </a:endParaRPr>
          </a:p>
          <a:p>
            <a:pPr marL="457200" lvl="2" indent="457200" algn="l" fontAlgn="auto">
              <a:lnSpc>
                <a:spcPts val="2660"/>
              </a:lnSpc>
              <a:buClrTx/>
              <a:buSzTx/>
              <a:buFont typeface="Wingdings" panose="05000000000000000000" charset="0"/>
              <a:buNone/>
            </a:pPr>
            <a:endParaRPr lang="zh-CN" altLang="en-US" sz="2000" b="1">
              <a:solidFill>
                <a:schemeClr val="tx1"/>
              </a:solidFill>
            </a:endParaRPr>
          </a:p>
          <a:p>
            <a:pPr marL="457200" lvl="2" indent="457200" algn="l" fontAlgn="auto">
              <a:lnSpc>
                <a:spcPts val="2660"/>
              </a:lnSpc>
              <a:buClrTx/>
              <a:buSzTx/>
              <a:buFont typeface="Wingdings" panose="05000000000000000000" charset="0"/>
              <a:buNone/>
            </a:pPr>
            <a:endParaRPr lang="zh-CN" altLang="en-US" sz="2000" b="1">
              <a:solidFill>
                <a:schemeClr val="tx1"/>
              </a:solidFill>
            </a:endParaRPr>
          </a:p>
          <a:p>
            <a:pPr marL="457200" lvl="2" indent="457200" algn="l" fontAlgn="auto">
              <a:lnSpc>
                <a:spcPts val="2660"/>
              </a:lnSpc>
              <a:buClrTx/>
              <a:buSzTx/>
              <a:buFont typeface="Wingdings" panose="05000000000000000000" charset="0"/>
              <a:buNone/>
            </a:pPr>
            <a:endParaRPr lang="zh-CN" altLang="en-US" sz="2000" b="1">
              <a:solidFill>
                <a:schemeClr val="tx1"/>
              </a:solidFill>
            </a:endParaRPr>
          </a:p>
          <a:p>
            <a:pPr marL="457200" lvl="2" indent="457200" algn="l" fontAlgn="auto">
              <a:lnSpc>
                <a:spcPts val="2660"/>
              </a:lnSpc>
              <a:buClrTx/>
              <a:buSzTx/>
              <a:buFont typeface="Wingdings" panose="05000000000000000000" charset="0"/>
              <a:buNone/>
            </a:pPr>
            <a:endParaRPr lang="zh-CN" altLang="en-US" sz="2000" b="1">
              <a:solidFill>
                <a:schemeClr val="tx1"/>
              </a:solidFill>
            </a:endParaRPr>
          </a:p>
          <a:p>
            <a:pPr marL="457200" lvl="2" indent="457200" algn="l" fontAlgn="auto">
              <a:lnSpc>
                <a:spcPts val="2660"/>
              </a:lnSpc>
              <a:buClrTx/>
              <a:buSzTx/>
              <a:buFont typeface="Wingdings" panose="05000000000000000000" charset="0"/>
              <a:buNone/>
            </a:pPr>
            <a:endParaRPr lang="zh-CN" altLang="en-US" sz="2000" b="1">
              <a:solidFill>
                <a:schemeClr val="tx1"/>
              </a:solidFill>
            </a:endParaRPr>
          </a:p>
          <a:p>
            <a:pPr marL="457200" lvl="2" indent="457200" algn="l" fontAlgn="auto">
              <a:lnSpc>
                <a:spcPts val="2660"/>
              </a:lnSpc>
              <a:buClrTx/>
              <a:buSzTx/>
              <a:buFont typeface="Wingdings" panose="05000000000000000000" charset="0"/>
              <a:buNone/>
            </a:pPr>
            <a:endParaRPr lang="zh-CN" altLang="en-US" sz="2000" b="1">
              <a:solidFill>
                <a:schemeClr val="tx1"/>
              </a:solidFill>
            </a:endParaRPr>
          </a:p>
          <a:p>
            <a:pPr marL="457200" lvl="2" indent="457200" algn="l" fontAlgn="auto">
              <a:lnSpc>
                <a:spcPts val="2660"/>
              </a:lnSpc>
              <a:buClrTx/>
              <a:buSzTx/>
              <a:buFont typeface="Wingdings" panose="05000000000000000000" charset="0"/>
              <a:buNone/>
            </a:pPr>
            <a:endParaRPr lang="zh-CN" altLang="en-US" sz="2000" b="1">
              <a:solidFill>
                <a:schemeClr val="tx1"/>
              </a:solidFill>
            </a:endParaRPr>
          </a:p>
          <a:p>
            <a:pPr marL="0" lvl="1" indent="457200"/>
            <a:endParaRPr lang="zh-CN" altLang="en-US" sz="2000"/>
          </a:p>
        </p:txBody>
      </p:sp>
      <p:pic>
        <p:nvPicPr>
          <p:cNvPr id="4" name="图片 3"/>
          <p:cNvPicPr>
            <a:picLocks noChangeAspect="1"/>
          </p:cNvPicPr>
          <p:nvPr>
            <p:custDataLst>
              <p:tags r:id="rId3"/>
            </p:custDataLst>
          </p:nvPr>
        </p:nvPicPr>
        <p:blipFill>
          <a:blip r:embed="rId4"/>
          <a:stretch>
            <a:fillRect/>
          </a:stretch>
        </p:blipFill>
        <p:spPr>
          <a:xfrm>
            <a:off x="2239645" y="2198370"/>
            <a:ext cx="4459605" cy="13658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675130"/>
            <a:ext cx="12192000" cy="2731135"/>
          </a:xfrm>
          <a:prstGeom prst="rect">
            <a:avLst/>
          </a:prstGeom>
          <a:solidFill>
            <a:srgbClr val="113D74"/>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anose="020B0503020204020204" charset="-122"/>
                <a:ea typeface="微软雅黑" panose="020B0503020204020204" charset="-122"/>
              </a:rPr>
              <a:t>Dif-Fusion: Towards High Color Fidelity in Infrared and Visible Image Fusion with Diffusion Models</a:t>
            </a:r>
            <a:endParaRPr lang="en-US" altLang="zh-CN" sz="4000" b="1" dirty="0">
              <a:solidFill>
                <a:schemeClr val="bg1"/>
              </a:solidFill>
              <a:latin typeface="微软雅黑" panose="020B0503020204020204" charset="-122"/>
              <a:ea typeface="微软雅黑" panose="020B0503020204020204" charset="-122"/>
            </a:endParaRPr>
          </a:p>
        </p:txBody>
      </p:sp>
      <p:sp>
        <p:nvSpPr>
          <p:cNvPr id="14" name="灯片编号占位符 13"/>
          <p:cNvSpPr>
            <a:spLocks noGrp="1"/>
          </p:cNvSpPr>
          <p:nvPr>
            <p:ph type="sldNum" sz="quarter" idx="12"/>
          </p:nvPr>
        </p:nvSpPr>
        <p:spPr/>
        <p:txBody>
          <a:bodyPr/>
          <a:lstStyle/>
          <a:p>
            <a:fld id="{49AE70B2-8BF9-45C0-BB95-33D1B9D3A854}" type="slidenum">
              <a:rPr lang="zh-CN" altLang="en-US" smtClean="0"/>
            </a:fld>
            <a:endParaRPr lang="zh-CN" altLang="en-US" dirty="0"/>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9432" y="89417"/>
            <a:ext cx="1488439" cy="148843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p:cNvSpPr/>
          <p:nvPr/>
        </p:nvSpPr>
        <p:spPr bwMode="auto">
          <a:xfrm>
            <a:off x="0" y="354013"/>
            <a:ext cx="228600" cy="687387"/>
          </a:xfrm>
          <a:prstGeom prst="rect">
            <a:avLst/>
          </a:prstGeom>
          <a:solidFill>
            <a:srgbClr val="1166B0"/>
          </a:solidFill>
          <a:ln>
            <a:noFill/>
          </a:ln>
          <a:effectLst/>
        </p:spPr>
        <p:txBody>
          <a:bodyPr wrap="square">
            <a:spAutoFit/>
          </a:bodyPr>
          <a:lstStyle/>
          <a:p>
            <a:pPr algn="ctr" fontAlgn="base">
              <a:spcBef>
                <a:spcPct val="50000"/>
              </a:spcBef>
              <a:spcAft>
                <a:spcPct val="0"/>
              </a:spcAft>
              <a:defRPr/>
            </a:pPr>
            <a:endParaRPr lang="zh-CN" altLang="en-US" sz="1600" b="1">
              <a:solidFill>
                <a:prstClr val="black"/>
              </a:solidFill>
              <a:latin typeface="Arial" panose="020B0604020202020204" pitchFamily="34" charset="0"/>
            </a:endParaRPr>
          </a:p>
        </p:txBody>
      </p:sp>
      <p:sp>
        <p:nvSpPr>
          <p:cNvPr id="9" name="出自【趣你的PPT】(微信:qunideppt)：最优质的PPT资源库"/>
          <p:cNvSpPr>
            <a:spLocks noChangeArrowheads="1"/>
          </p:cNvSpPr>
          <p:nvPr/>
        </p:nvSpPr>
        <p:spPr bwMode="black">
          <a:xfrm>
            <a:off x="280021" y="497651"/>
            <a:ext cx="2771547" cy="521970"/>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00000"/>
              </a:lnSpc>
              <a:spcBef>
                <a:spcPct val="0"/>
              </a:spcBef>
              <a:spcAft>
                <a:spcPct val="0"/>
              </a:spcAft>
              <a:buFontTx/>
              <a:buNone/>
            </a:pPr>
            <a:r>
              <a:rPr lang="zh-CN" altLang="en-US" sz="2800" b="1" dirty="0">
                <a:latin typeface="微软雅黑" panose="020B0503020204020204" charset="-122"/>
                <a:ea typeface="微软雅黑" panose="020B0503020204020204" charset="-122"/>
              </a:rPr>
              <a:t>目录</a:t>
            </a:r>
            <a:endParaRPr lang="zh-CN" altLang="en-US" sz="2800" b="1" dirty="0">
              <a:latin typeface="微软雅黑" panose="020B0503020204020204" charset="-122"/>
              <a:ea typeface="微软雅黑" panose="020B0503020204020204" charset="-122"/>
            </a:endParaRPr>
          </a:p>
        </p:txBody>
      </p:sp>
      <p:pic>
        <p:nvPicPr>
          <p:cNvPr id="2" name="图片 1" descr="短"/>
          <p:cNvPicPr>
            <a:picLocks noChangeAspect="1"/>
          </p:cNvPicPr>
          <p:nvPr>
            <p:custDataLst>
              <p:tags r:id="rId1"/>
            </p:custDataLst>
          </p:nvPr>
        </p:nvPicPr>
        <p:blipFill>
          <a:blip r:embed="rId2"/>
          <a:stretch>
            <a:fillRect/>
          </a:stretch>
        </p:blipFill>
        <p:spPr>
          <a:xfrm>
            <a:off x="9763760" y="153035"/>
            <a:ext cx="2273935" cy="493395"/>
          </a:xfrm>
          <a:prstGeom prst="rect">
            <a:avLst/>
          </a:prstGeom>
        </p:spPr>
      </p:pic>
      <p:sp>
        <p:nvSpPr>
          <p:cNvPr id="15" name="Rectangle 22"/>
          <p:cNvSpPr/>
          <p:nvPr>
            <p:custDataLst>
              <p:tags r:id="rId3"/>
            </p:custDataLst>
          </p:nvPr>
        </p:nvSpPr>
        <p:spPr>
          <a:xfrm>
            <a:off x="0" y="1625600"/>
            <a:ext cx="12179935" cy="3530600"/>
          </a:xfrm>
          <a:prstGeom prst="rect">
            <a:avLst/>
          </a:prstGeom>
          <a:solidFill>
            <a:srgbClr val="1166B0"/>
          </a:solidFill>
          <a:ln w="25400" cap="flat" cmpd="sng" algn="ctr">
            <a:noFill/>
            <a:prstDash val="solid"/>
          </a:ln>
          <a:effectLst/>
        </p:spPr>
        <p:txBody>
          <a:bodyPr rtlCol="0" anchor="ctr"/>
          <a:p>
            <a:pPr marL="0" marR="0" lvl="0" indent="0" algn="l" defTabSz="1217930" eaLnBrk="1" fontAlgn="auto" latinLnBrk="0" hangingPunct="1">
              <a:lnSpc>
                <a:spcPct val="100000"/>
              </a:lnSpc>
              <a:spcBef>
                <a:spcPts val="0"/>
              </a:spcBef>
              <a:spcAft>
                <a:spcPts val="0"/>
              </a:spcAft>
              <a:buClrTx/>
              <a:buSzTx/>
              <a:buFontTx/>
              <a:buNone/>
              <a:defRPr/>
            </a:pPr>
            <a:r>
              <a:rPr lang="en-US" altLang="zh-CN" sz="3190" b="1" dirty="0">
                <a:solidFill>
                  <a:schemeClr val="bg1"/>
                </a:solidFill>
                <a:latin typeface="微软雅黑" panose="020B0503020204020204" charset="-122"/>
                <a:ea typeface="微软雅黑" panose="020B0503020204020204" charset="-122"/>
                <a:sym typeface="+mn-ea"/>
              </a:rPr>
              <a:t>2.</a:t>
            </a:r>
            <a:r>
              <a:rPr lang="en-US" sz="3190" b="1" dirty="0">
                <a:solidFill>
                  <a:schemeClr val="bg1"/>
                </a:solidFill>
                <a:latin typeface="微软雅黑" panose="020B0503020204020204" charset="-122"/>
                <a:ea typeface="微软雅黑" panose="020B0503020204020204" charset="-122"/>
                <a:sym typeface="+mn-ea"/>
              </a:rPr>
              <a:t>Dif-fusion</a:t>
            </a:r>
            <a:r>
              <a:rPr lang="zh-CN" altLang="en-US" sz="3190" b="1" dirty="0">
                <a:solidFill>
                  <a:schemeClr val="bg1"/>
                </a:solidFill>
                <a:latin typeface="微软雅黑" panose="020B0503020204020204" charset="-122"/>
                <a:ea typeface="微软雅黑" panose="020B0503020204020204" charset="-122"/>
                <a:sym typeface="+mn-ea"/>
              </a:rPr>
              <a:t>的实现</a:t>
            </a:r>
            <a:endParaRPr lang="zh-CN" altLang="en-US" sz="3190" b="1" dirty="0">
              <a:solidFill>
                <a:schemeClr val="bg1"/>
              </a:solidFill>
              <a:latin typeface="微软雅黑" panose="020B0503020204020204" charset="-122"/>
              <a:ea typeface="微软雅黑" panose="020B0503020204020204" charset="-122"/>
              <a:sym typeface="+mn-ea"/>
            </a:endParaRPr>
          </a:p>
          <a:p>
            <a:pPr marL="0" marR="0" lvl="0" indent="457200" algn="l" defTabSz="1217930" eaLnBrk="1" fontAlgn="auto" latinLnBrk="0" hangingPunct="1">
              <a:lnSpc>
                <a:spcPct val="100000"/>
              </a:lnSpc>
              <a:spcBef>
                <a:spcPts val="0"/>
              </a:spcBef>
              <a:spcAft>
                <a:spcPts val="0"/>
              </a:spcAft>
              <a:buClrTx/>
              <a:buSzTx/>
              <a:buFontTx/>
              <a:buNone/>
              <a:defRPr/>
            </a:pPr>
            <a:r>
              <a:rPr lang="zh-CN" altLang="en-US" sz="3190" b="1" dirty="0">
                <a:solidFill>
                  <a:schemeClr val="bg1"/>
                </a:solidFill>
                <a:latin typeface="微软雅黑" panose="020B0503020204020204" charset="-122"/>
                <a:ea typeface="微软雅黑" panose="020B0503020204020204" charset="-122"/>
                <a:sym typeface="+mn-ea"/>
              </a:rPr>
              <a:t>（</a:t>
            </a:r>
            <a:r>
              <a:rPr lang="en-US" altLang="zh-CN" sz="3190" b="1" dirty="0">
                <a:solidFill>
                  <a:schemeClr val="bg1"/>
                </a:solidFill>
                <a:latin typeface="微软雅黑" panose="020B0503020204020204" charset="-122"/>
                <a:ea typeface="微软雅黑" panose="020B0503020204020204" charset="-122"/>
                <a:sym typeface="+mn-ea"/>
              </a:rPr>
              <a:t>1</a:t>
            </a:r>
            <a:r>
              <a:rPr lang="zh-CN" altLang="en-US" sz="3190" b="1" dirty="0">
                <a:solidFill>
                  <a:schemeClr val="bg1"/>
                </a:solidFill>
                <a:latin typeface="微软雅黑" panose="020B0503020204020204" charset="-122"/>
                <a:ea typeface="微软雅黑" panose="020B0503020204020204" charset="-122"/>
                <a:sym typeface="+mn-ea"/>
              </a:rPr>
              <a:t>）论文简介</a:t>
            </a:r>
            <a:endParaRPr lang="zh-CN" altLang="en-US" sz="3190" b="1" dirty="0">
              <a:solidFill>
                <a:schemeClr val="bg1"/>
              </a:solidFill>
              <a:latin typeface="微软雅黑" panose="020B0503020204020204" charset="-122"/>
              <a:ea typeface="微软雅黑" panose="020B0503020204020204" charset="-122"/>
              <a:sym typeface="+mn-ea"/>
            </a:endParaRPr>
          </a:p>
          <a:p>
            <a:pPr marL="0" marR="0" lvl="0" indent="457200" algn="l" defTabSz="1217930" eaLnBrk="1" fontAlgn="auto" latinLnBrk="0" hangingPunct="1">
              <a:lnSpc>
                <a:spcPct val="100000"/>
              </a:lnSpc>
              <a:spcBef>
                <a:spcPts val="0"/>
              </a:spcBef>
              <a:spcAft>
                <a:spcPts val="0"/>
              </a:spcAft>
              <a:buClrTx/>
              <a:buSzTx/>
              <a:buFontTx/>
              <a:buNone/>
              <a:defRPr/>
            </a:pPr>
            <a:r>
              <a:rPr lang="zh-CN" altLang="en-US" sz="3190" b="1" dirty="0">
                <a:solidFill>
                  <a:schemeClr val="bg1"/>
                </a:solidFill>
                <a:latin typeface="微软雅黑" panose="020B0503020204020204" charset="-122"/>
                <a:ea typeface="微软雅黑" panose="020B0503020204020204" charset="-122"/>
                <a:sym typeface="+mn-ea"/>
              </a:rPr>
              <a:t>（</a:t>
            </a:r>
            <a:r>
              <a:rPr lang="en-US" altLang="zh-CN" sz="3190" b="1" dirty="0">
                <a:solidFill>
                  <a:schemeClr val="bg1"/>
                </a:solidFill>
                <a:latin typeface="微软雅黑" panose="020B0503020204020204" charset="-122"/>
                <a:ea typeface="微软雅黑" panose="020B0503020204020204" charset="-122"/>
                <a:sym typeface="+mn-ea"/>
              </a:rPr>
              <a:t>2</a:t>
            </a:r>
            <a:r>
              <a:rPr lang="zh-CN" altLang="en-US" sz="3190" b="1" dirty="0">
                <a:solidFill>
                  <a:schemeClr val="bg1"/>
                </a:solidFill>
                <a:latin typeface="微软雅黑" panose="020B0503020204020204" charset="-122"/>
                <a:ea typeface="微软雅黑" panose="020B0503020204020204" charset="-122"/>
                <a:sym typeface="+mn-ea"/>
              </a:rPr>
              <a:t>）网络结构</a:t>
            </a:r>
            <a:endParaRPr lang="zh-CN" altLang="en-US" sz="3190" b="1" dirty="0">
              <a:solidFill>
                <a:schemeClr val="bg1"/>
              </a:solidFill>
              <a:latin typeface="微软雅黑" panose="020B0503020204020204" charset="-122"/>
              <a:ea typeface="微软雅黑" panose="020B0503020204020204" charset="-122"/>
              <a:sym typeface="+mn-ea"/>
            </a:endParaRPr>
          </a:p>
          <a:p>
            <a:pPr marL="0" marR="0" lvl="0" indent="457200" algn="l" defTabSz="1217930" eaLnBrk="1" fontAlgn="auto" latinLnBrk="0" hangingPunct="1">
              <a:lnSpc>
                <a:spcPct val="100000"/>
              </a:lnSpc>
              <a:spcBef>
                <a:spcPts val="0"/>
              </a:spcBef>
              <a:spcAft>
                <a:spcPts val="0"/>
              </a:spcAft>
              <a:buClrTx/>
              <a:buSzTx/>
              <a:buFontTx/>
              <a:buNone/>
              <a:defRPr/>
            </a:pPr>
            <a:r>
              <a:rPr lang="zh-CN" altLang="en-US" sz="3190" b="1" dirty="0">
                <a:solidFill>
                  <a:schemeClr val="bg1"/>
                </a:solidFill>
                <a:latin typeface="微软雅黑" panose="020B0503020204020204" charset="-122"/>
                <a:ea typeface="微软雅黑" panose="020B0503020204020204" charset="-122"/>
                <a:sym typeface="+mn-ea"/>
              </a:rPr>
              <a:t>（</a:t>
            </a:r>
            <a:r>
              <a:rPr lang="en-US" altLang="zh-CN" sz="3190" b="1" dirty="0">
                <a:solidFill>
                  <a:schemeClr val="bg1"/>
                </a:solidFill>
                <a:latin typeface="微软雅黑" panose="020B0503020204020204" charset="-122"/>
                <a:ea typeface="微软雅黑" panose="020B0503020204020204" charset="-122"/>
                <a:sym typeface="+mn-ea"/>
              </a:rPr>
              <a:t>3</a:t>
            </a:r>
            <a:r>
              <a:rPr lang="zh-CN" altLang="en-US" sz="3190" b="1" dirty="0">
                <a:solidFill>
                  <a:schemeClr val="bg1"/>
                </a:solidFill>
                <a:latin typeface="微软雅黑" panose="020B0503020204020204" charset="-122"/>
                <a:ea typeface="微软雅黑" panose="020B0503020204020204" charset="-122"/>
                <a:sym typeface="+mn-ea"/>
              </a:rPr>
              <a:t>）损失函数</a:t>
            </a:r>
            <a:endParaRPr lang="zh-CN" altLang="en-US" sz="3190" b="1" dirty="0">
              <a:solidFill>
                <a:schemeClr val="bg1"/>
              </a:solidFill>
              <a:latin typeface="微软雅黑" panose="020B0503020204020204" charset="-122"/>
              <a:ea typeface="微软雅黑" panose="020B0503020204020204" charset="-122"/>
              <a:sym typeface="+mn-ea"/>
            </a:endParaRPr>
          </a:p>
          <a:p>
            <a:pPr marL="0" marR="0" lvl="0" indent="457200" algn="l" defTabSz="1217930" eaLnBrk="1" fontAlgn="auto" latinLnBrk="0" hangingPunct="1">
              <a:lnSpc>
                <a:spcPct val="100000"/>
              </a:lnSpc>
              <a:spcBef>
                <a:spcPts val="0"/>
              </a:spcBef>
              <a:spcAft>
                <a:spcPts val="0"/>
              </a:spcAft>
              <a:buClrTx/>
              <a:buSzTx/>
              <a:buFontTx/>
              <a:buNone/>
              <a:defRPr/>
            </a:pPr>
            <a:r>
              <a:rPr lang="zh-CN" altLang="en-US" sz="3190" b="1" dirty="0">
                <a:solidFill>
                  <a:schemeClr val="bg1"/>
                </a:solidFill>
                <a:latin typeface="微软雅黑" panose="020B0503020204020204" charset="-122"/>
                <a:ea typeface="微软雅黑" panose="020B0503020204020204" charset="-122"/>
                <a:sym typeface="+mn-ea"/>
              </a:rPr>
              <a:t>（</a:t>
            </a:r>
            <a:r>
              <a:rPr lang="en-US" altLang="zh-CN" sz="3190" b="1" dirty="0">
                <a:solidFill>
                  <a:schemeClr val="bg1"/>
                </a:solidFill>
                <a:latin typeface="微软雅黑" panose="020B0503020204020204" charset="-122"/>
                <a:ea typeface="微软雅黑" panose="020B0503020204020204" charset="-122"/>
                <a:sym typeface="+mn-ea"/>
              </a:rPr>
              <a:t>4</a:t>
            </a:r>
            <a:r>
              <a:rPr lang="zh-CN" altLang="en-US" sz="3190" b="1" dirty="0">
                <a:solidFill>
                  <a:schemeClr val="bg1"/>
                </a:solidFill>
                <a:latin typeface="微软雅黑" panose="020B0503020204020204" charset="-122"/>
                <a:ea typeface="微软雅黑" panose="020B0503020204020204" charset="-122"/>
                <a:sym typeface="+mn-ea"/>
              </a:rPr>
              <a:t>）融合策略</a:t>
            </a:r>
            <a:endParaRPr lang="zh-CN" altLang="en-US" sz="3190" b="1" dirty="0">
              <a:solidFill>
                <a:schemeClr val="bg1"/>
              </a:solidFill>
              <a:latin typeface="微软雅黑" panose="020B0503020204020204" charset="-122"/>
              <a:ea typeface="微软雅黑" panose="020B0503020204020204" charset="-122"/>
              <a:sym typeface="+mn-ea"/>
            </a:endParaRPr>
          </a:p>
          <a:p>
            <a:pPr marL="0" marR="0" lvl="0" indent="457200" algn="l" defTabSz="1217930" eaLnBrk="1" fontAlgn="auto" latinLnBrk="0" hangingPunct="1">
              <a:lnSpc>
                <a:spcPct val="100000"/>
              </a:lnSpc>
              <a:spcBef>
                <a:spcPts val="0"/>
              </a:spcBef>
              <a:spcAft>
                <a:spcPts val="0"/>
              </a:spcAft>
              <a:buClrTx/>
              <a:buSzTx/>
              <a:buFontTx/>
              <a:buNone/>
              <a:defRPr/>
            </a:pPr>
            <a:r>
              <a:rPr lang="zh-CN" altLang="en-US" sz="3190" b="1" dirty="0">
                <a:solidFill>
                  <a:schemeClr val="bg1"/>
                </a:solidFill>
                <a:latin typeface="微软雅黑" panose="020B0503020204020204" charset="-122"/>
                <a:ea typeface="微软雅黑" panose="020B0503020204020204" charset="-122"/>
                <a:sym typeface="+mn-ea"/>
              </a:rPr>
              <a:t>（</a:t>
            </a:r>
            <a:r>
              <a:rPr lang="en-US" altLang="zh-CN" sz="3190" b="1" dirty="0">
                <a:solidFill>
                  <a:schemeClr val="bg1"/>
                </a:solidFill>
                <a:latin typeface="微软雅黑" panose="020B0503020204020204" charset="-122"/>
                <a:ea typeface="微软雅黑" panose="020B0503020204020204" charset="-122"/>
                <a:sym typeface="+mn-ea"/>
              </a:rPr>
              <a:t>5</a:t>
            </a:r>
            <a:r>
              <a:rPr lang="zh-CN" altLang="en-US" sz="3190" b="1" dirty="0">
                <a:solidFill>
                  <a:schemeClr val="bg1"/>
                </a:solidFill>
                <a:latin typeface="微软雅黑" panose="020B0503020204020204" charset="-122"/>
                <a:ea typeface="微软雅黑" panose="020B0503020204020204" charset="-122"/>
                <a:sym typeface="+mn-ea"/>
              </a:rPr>
              <a:t>）实验</a:t>
            </a:r>
            <a:r>
              <a:rPr lang="zh-CN" altLang="en-US" sz="3190" b="1" dirty="0">
                <a:solidFill>
                  <a:schemeClr val="bg1"/>
                </a:solidFill>
                <a:latin typeface="微软雅黑" panose="020B0503020204020204" charset="-122"/>
                <a:ea typeface="微软雅黑" panose="020B0503020204020204" charset="-122"/>
                <a:sym typeface="+mn-ea"/>
              </a:rPr>
              <a:t>设置</a:t>
            </a:r>
            <a:endParaRPr lang="zh-CN" altLang="en-US" sz="3190" b="1" dirty="0">
              <a:solidFill>
                <a:schemeClr val="bg1"/>
              </a:solidFill>
              <a:latin typeface="微软雅黑" panose="020B0503020204020204" charset="-122"/>
              <a:ea typeface="微软雅黑" panose="020B0503020204020204" charset="-122"/>
              <a:sym typeface="+mn-ea"/>
            </a:endParaRPr>
          </a:p>
          <a:p>
            <a:pPr marL="0" marR="0" lvl="0" indent="0" algn="ctr" defTabSz="121793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0076A3"/>
              </a:solidFill>
              <a:effectLst/>
              <a:uLnTx/>
              <a:uFillTx/>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p:cNvSpPr/>
          <p:nvPr/>
        </p:nvSpPr>
        <p:spPr bwMode="auto">
          <a:xfrm>
            <a:off x="0" y="354013"/>
            <a:ext cx="228600" cy="687387"/>
          </a:xfrm>
          <a:prstGeom prst="rect">
            <a:avLst/>
          </a:prstGeom>
          <a:solidFill>
            <a:srgbClr val="1166B0"/>
          </a:solidFill>
          <a:ln>
            <a:noFill/>
          </a:ln>
          <a:effectLst/>
        </p:spPr>
        <p:txBody>
          <a:bodyPr wrap="square">
            <a:spAutoFit/>
          </a:bodyPr>
          <a:lstStyle/>
          <a:p>
            <a:pPr algn="ctr" fontAlgn="base">
              <a:spcBef>
                <a:spcPct val="50000"/>
              </a:spcBef>
              <a:spcAft>
                <a:spcPct val="0"/>
              </a:spcAft>
              <a:defRPr/>
            </a:pPr>
            <a:endParaRPr lang="zh-CN" altLang="en-US" sz="1600" b="1">
              <a:solidFill>
                <a:prstClr val="black"/>
              </a:solidFill>
              <a:latin typeface="Arial" panose="020B0604020202020204" pitchFamily="34" charset="0"/>
            </a:endParaRPr>
          </a:p>
        </p:txBody>
      </p:sp>
      <p:sp>
        <p:nvSpPr>
          <p:cNvPr id="9" name="出自【趣你的PPT】(微信:qunideppt)：最优质的PPT资源库"/>
          <p:cNvSpPr>
            <a:spLocks noChangeArrowheads="1"/>
          </p:cNvSpPr>
          <p:nvPr/>
        </p:nvSpPr>
        <p:spPr bwMode="black">
          <a:xfrm>
            <a:off x="280021" y="497651"/>
            <a:ext cx="2771547" cy="521970"/>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00000"/>
              </a:lnSpc>
              <a:spcBef>
                <a:spcPct val="0"/>
              </a:spcBef>
              <a:spcAft>
                <a:spcPct val="0"/>
              </a:spcAft>
              <a:buFontTx/>
              <a:buNone/>
            </a:pPr>
            <a:r>
              <a:rPr lang="zh-CN" altLang="en-US" sz="2800" b="1" dirty="0">
                <a:latin typeface="微软雅黑" panose="020B0503020204020204" charset="-122"/>
                <a:ea typeface="微软雅黑" panose="020B0503020204020204" charset="-122"/>
              </a:rPr>
              <a:t>论文</a:t>
            </a:r>
            <a:r>
              <a:rPr lang="zh-CN" altLang="en-US" sz="2800" b="1" dirty="0">
                <a:latin typeface="微软雅黑" panose="020B0503020204020204" charset="-122"/>
                <a:ea typeface="微软雅黑" panose="020B0503020204020204" charset="-122"/>
              </a:rPr>
              <a:t>简介</a:t>
            </a:r>
            <a:endParaRPr lang="zh-CN" altLang="en-US" sz="2800" b="1" dirty="0">
              <a:latin typeface="微软雅黑" panose="020B0503020204020204" charset="-122"/>
              <a:ea typeface="微软雅黑" panose="020B0503020204020204" charset="-122"/>
            </a:endParaRPr>
          </a:p>
        </p:txBody>
      </p:sp>
      <p:sp>
        <p:nvSpPr>
          <p:cNvPr id="5" name="椭圆 4"/>
          <p:cNvSpPr/>
          <p:nvPr/>
        </p:nvSpPr>
        <p:spPr>
          <a:xfrm rot="4300279">
            <a:off x="1582607" y="2230651"/>
            <a:ext cx="1411552" cy="14115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1" name="椭圆 10"/>
          <p:cNvSpPr/>
          <p:nvPr/>
        </p:nvSpPr>
        <p:spPr>
          <a:xfrm rot="4300279">
            <a:off x="5291007" y="2230651"/>
            <a:ext cx="1411552" cy="14115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5" name="椭圆 14"/>
          <p:cNvSpPr/>
          <p:nvPr/>
        </p:nvSpPr>
        <p:spPr>
          <a:xfrm rot="4300279">
            <a:off x="8999407" y="2230651"/>
            <a:ext cx="1411552" cy="14115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pic>
        <p:nvPicPr>
          <p:cNvPr id="6" name="图片 5" descr="短"/>
          <p:cNvPicPr>
            <a:picLocks noChangeAspect="1"/>
          </p:cNvPicPr>
          <p:nvPr>
            <p:custDataLst>
              <p:tags r:id="rId1"/>
            </p:custDataLst>
          </p:nvPr>
        </p:nvPicPr>
        <p:blipFill>
          <a:blip r:embed="rId2"/>
          <a:stretch>
            <a:fillRect/>
          </a:stretch>
        </p:blipFill>
        <p:spPr>
          <a:xfrm>
            <a:off x="9763760" y="153035"/>
            <a:ext cx="2273935" cy="493395"/>
          </a:xfrm>
          <a:prstGeom prst="rect">
            <a:avLst/>
          </a:prstGeom>
        </p:spPr>
      </p:pic>
      <p:sp>
        <p:nvSpPr>
          <p:cNvPr id="12" name="Rectangle 22"/>
          <p:cNvSpPr/>
          <p:nvPr>
            <p:custDataLst>
              <p:tags r:id="rId3"/>
            </p:custDataLst>
          </p:nvPr>
        </p:nvSpPr>
        <p:spPr>
          <a:xfrm>
            <a:off x="0" y="3666490"/>
            <a:ext cx="12179935" cy="3530600"/>
          </a:xfrm>
          <a:prstGeom prst="rect">
            <a:avLst/>
          </a:prstGeom>
          <a:solidFill>
            <a:srgbClr val="1166B0"/>
          </a:solidFill>
          <a:ln w="25400" cap="flat" cmpd="sng" algn="ctr">
            <a:noFill/>
            <a:prstDash val="solid"/>
          </a:ln>
          <a:effectLst/>
        </p:spPr>
        <p:txBody>
          <a:bodyPr rtlCol="0" anchor="ctr"/>
          <a:p>
            <a:pPr marL="0" marR="0" lvl="0" indent="457200" algn="l" defTabSz="1217930" eaLnBrk="1" fontAlgn="auto" latinLnBrk="0" hangingPunct="1">
              <a:lnSpc>
                <a:spcPct val="100000"/>
              </a:lnSpc>
              <a:spcBef>
                <a:spcPts val="0"/>
              </a:spcBef>
              <a:spcAft>
                <a:spcPts val="0"/>
              </a:spcAft>
              <a:buClrTx/>
              <a:buSzTx/>
              <a:buFontTx/>
              <a:buNone/>
              <a:defRPr/>
            </a:pPr>
            <a:r>
              <a:rPr lang="zh-CN" altLang="en-US"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本文提出了一种利用扩散模型diffusion来生成多通道输入数据的分布，提高了多源信息聚合的能力和颜色的保真度。具体来说，我们没有将现有的融合方法中的多通道图像转换为单通道数据，而是在潜在空间中创建了具有正向和反向扩散过程的去噪网络的多通道数据分布。然后，我们利用去噪网络提取具有可见光和红外信息的多通道扩散特征。最后，我们将多通道扩散特征馈入多通道融合模块，直接生成三通道融合图像。为了保留纹理和强度信息，我们提出了多通道梯度损失和强度损失。并引入了一种新的评价度量来量化颜色保真度。</a:t>
            </a:r>
            <a:endParaRPr lang="en-US"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l" defTabSz="1217930" eaLnBrk="1" fontAlgn="auto" latinLnBrk="0" hangingPunct="1">
              <a:lnSpc>
                <a:spcPct val="100000"/>
              </a:lnSpc>
              <a:spcBef>
                <a:spcPts val="0"/>
              </a:spcBef>
              <a:spcAft>
                <a:spcPts val="0"/>
              </a:spcAft>
              <a:buClrTx/>
              <a:buSzTx/>
              <a:buFontTx/>
              <a:buNone/>
              <a:defRPr/>
            </a:pPr>
            <a:endParaRPr lang="en-US" altLang="en-US" b="1" kern="0" noProof="0" dirty="0">
              <a:ln>
                <a:noFill/>
              </a:ln>
              <a:solidFill>
                <a:srgbClr val="0076A3"/>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2" name="图片 1"/>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0" y="1019810"/>
            <a:ext cx="4449445" cy="3251200"/>
          </a:xfrm>
          <a:prstGeom prst="rect">
            <a:avLst/>
          </a:prstGeom>
        </p:spPr>
      </p:pic>
      <p:pic>
        <p:nvPicPr>
          <p:cNvPr id="3" name="图片 2"/>
          <p:cNvPicPr>
            <a:picLocks noChangeAspect="1"/>
          </p:cNvPicPr>
          <p:nvPr>
            <p:custDataLst>
              <p:tags r:id="rId6"/>
            </p:custDataLst>
          </p:nvPr>
        </p:nvPicPr>
        <p:blipFill>
          <a:blip r:embed="rId7"/>
          <a:stretch>
            <a:fillRect/>
          </a:stretch>
        </p:blipFill>
        <p:spPr>
          <a:xfrm>
            <a:off x="4558030" y="1588770"/>
            <a:ext cx="6863080" cy="17684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p:cNvSpPr/>
          <p:nvPr/>
        </p:nvSpPr>
        <p:spPr bwMode="auto">
          <a:xfrm>
            <a:off x="0" y="354013"/>
            <a:ext cx="228600" cy="687387"/>
          </a:xfrm>
          <a:prstGeom prst="rect">
            <a:avLst/>
          </a:prstGeom>
          <a:solidFill>
            <a:srgbClr val="1166B0"/>
          </a:solidFill>
          <a:ln>
            <a:noFill/>
          </a:ln>
          <a:effectLst/>
        </p:spPr>
        <p:txBody>
          <a:bodyPr wrap="square">
            <a:spAutoFit/>
          </a:bodyPr>
          <a:lstStyle/>
          <a:p>
            <a:pPr algn="ctr" fontAlgn="base">
              <a:spcBef>
                <a:spcPct val="50000"/>
              </a:spcBef>
              <a:spcAft>
                <a:spcPct val="0"/>
              </a:spcAft>
              <a:defRPr/>
            </a:pPr>
            <a:endParaRPr lang="zh-CN" altLang="en-US" sz="1600" b="1">
              <a:solidFill>
                <a:prstClr val="black"/>
              </a:solidFill>
              <a:latin typeface="Arial" panose="020B0604020202020204" pitchFamily="34" charset="0"/>
            </a:endParaRPr>
          </a:p>
        </p:txBody>
      </p:sp>
      <p:sp>
        <p:nvSpPr>
          <p:cNvPr id="9" name="出自【趣你的PPT】(微信:qunideppt)：最优质的PPT资源库"/>
          <p:cNvSpPr>
            <a:spLocks noChangeArrowheads="1"/>
          </p:cNvSpPr>
          <p:nvPr/>
        </p:nvSpPr>
        <p:spPr bwMode="black">
          <a:xfrm>
            <a:off x="280021" y="497651"/>
            <a:ext cx="2771547" cy="521970"/>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00000"/>
              </a:lnSpc>
              <a:spcBef>
                <a:spcPct val="0"/>
              </a:spcBef>
              <a:spcAft>
                <a:spcPct val="0"/>
              </a:spcAft>
              <a:buFontTx/>
              <a:buNone/>
            </a:pPr>
            <a:r>
              <a:rPr lang="zh-CN" altLang="en-US" sz="2800" b="1" dirty="0">
                <a:latin typeface="微软雅黑" panose="020B0503020204020204" charset="-122"/>
                <a:ea typeface="微软雅黑" panose="020B0503020204020204" charset="-122"/>
              </a:rPr>
              <a:t>网络结构</a:t>
            </a:r>
            <a:endParaRPr lang="zh-CN" altLang="en-US" sz="2800" b="1" dirty="0">
              <a:latin typeface="微软雅黑" panose="020B0503020204020204" charset="-122"/>
              <a:ea typeface="微软雅黑" panose="020B0503020204020204" charset="-122"/>
            </a:endParaRPr>
          </a:p>
        </p:txBody>
      </p:sp>
      <p:sp>
        <p:nvSpPr>
          <p:cNvPr id="5" name="椭圆 4"/>
          <p:cNvSpPr/>
          <p:nvPr/>
        </p:nvSpPr>
        <p:spPr>
          <a:xfrm rot="4300279">
            <a:off x="1582607" y="2230651"/>
            <a:ext cx="1411552" cy="14115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1" name="椭圆 10"/>
          <p:cNvSpPr/>
          <p:nvPr/>
        </p:nvSpPr>
        <p:spPr>
          <a:xfrm rot="4300279">
            <a:off x="5291007" y="2230651"/>
            <a:ext cx="1411552" cy="14115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5" name="椭圆 14"/>
          <p:cNvSpPr/>
          <p:nvPr/>
        </p:nvSpPr>
        <p:spPr>
          <a:xfrm rot="4300279">
            <a:off x="8999407" y="2230651"/>
            <a:ext cx="1411552" cy="14115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pic>
        <p:nvPicPr>
          <p:cNvPr id="6" name="图片 5" descr="短"/>
          <p:cNvPicPr>
            <a:picLocks noChangeAspect="1"/>
          </p:cNvPicPr>
          <p:nvPr>
            <p:custDataLst>
              <p:tags r:id="rId1"/>
            </p:custDataLst>
          </p:nvPr>
        </p:nvPicPr>
        <p:blipFill>
          <a:blip r:embed="rId2"/>
          <a:stretch>
            <a:fillRect/>
          </a:stretch>
        </p:blipFill>
        <p:spPr>
          <a:xfrm>
            <a:off x="9763760" y="153035"/>
            <a:ext cx="2273935" cy="493395"/>
          </a:xfrm>
          <a:prstGeom prst="rect">
            <a:avLst/>
          </a:prstGeom>
        </p:spPr>
      </p:pic>
      <p:sp>
        <p:nvSpPr>
          <p:cNvPr id="12" name="Rectangle 22"/>
          <p:cNvSpPr/>
          <p:nvPr>
            <p:custDataLst>
              <p:tags r:id="rId3"/>
            </p:custDataLst>
          </p:nvPr>
        </p:nvSpPr>
        <p:spPr>
          <a:xfrm>
            <a:off x="74295" y="3574415"/>
            <a:ext cx="12179935" cy="3530600"/>
          </a:xfrm>
          <a:prstGeom prst="rect">
            <a:avLst/>
          </a:prstGeom>
          <a:solidFill>
            <a:srgbClr val="1166B0"/>
          </a:solidFill>
          <a:ln w="25400" cap="flat" cmpd="sng" algn="ctr">
            <a:noFill/>
            <a:prstDash val="solid"/>
          </a:ln>
          <a:effectLst/>
        </p:spPr>
        <p:txBody>
          <a:bodyPr rtlCol="0" anchor="ctr"/>
          <a:p>
            <a:pPr marL="0" marR="0" lvl="0" indent="457200" algn="l" defTabSz="1217930" eaLnBrk="1" fontAlgn="auto" latinLnBrk="0" hangingPunct="1">
              <a:lnSpc>
                <a:spcPct val="100000"/>
              </a:lnSpc>
              <a:spcBef>
                <a:spcPts val="0"/>
              </a:spcBef>
              <a:spcAft>
                <a:spcPts val="0"/>
              </a:spcAft>
              <a:buClrTx/>
              <a:buSzTx/>
              <a:buFontTx/>
              <a:buNone/>
              <a:defRPr/>
            </a:pPr>
            <a:r>
              <a:rPr lang="zh-CN" altLang="en-US"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论文思想：</a:t>
            </a:r>
            <a:r>
              <a:rPr lang="en-US"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可见光图像和红外图像对沿着通道维度连接，为扩散模型提供多通道输入。在前向过程中，将多通道数据逐步添加到高斯噪声中，直到数据接近纯噪声P(It|It−1)。然后，反向过程试图在去噪网络Q(It−1|It) 的帮助下预测和去除添加的噪声。然后，可以从扩散模型中提取扩散特征，并输入到所提出的多通道融合模块中。彩色融合图像将在提出的多通道损耗的指导下直接由提出的框架产生。</a:t>
            </a:r>
            <a:endParaRPr lang="en-US"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457200" algn="l" defTabSz="1217930" eaLnBrk="1" fontAlgn="auto" latinLnBrk="0" hangingPunct="1">
              <a:lnSpc>
                <a:spcPct val="100000"/>
              </a:lnSpc>
              <a:spcBef>
                <a:spcPts val="0"/>
              </a:spcBef>
              <a:spcAft>
                <a:spcPts val="0"/>
              </a:spcAft>
              <a:buClrTx/>
              <a:buSzTx/>
              <a:buFontTx/>
              <a:buNone/>
              <a:defRPr/>
            </a:pPr>
            <a:r>
              <a:rPr lang="en-US"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I0和It表示具有t个时间步长的前向扩散过程中的多通道输入和多通道数据。P（·|·）和Q（·|·）表示正向扩散和反向扩散过程。LMCI和LMCG分别代表多通道梯度损失和多通道强度损失。</a:t>
            </a:r>
            <a:endParaRPr lang="en-US" b="1" kern="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l" defTabSz="1217930" eaLnBrk="1" fontAlgn="auto" latinLnBrk="0" hangingPunct="1">
              <a:lnSpc>
                <a:spcPct val="100000"/>
              </a:lnSpc>
              <a:spcBef>
                <a:spcPts val="0"/>
              </a:spcBef>
              <a:spcAft>
                <a:spcPts val="0"/>
              </a:spcAft>
              <a:buClrTx/>
              <a:buSzTx/>
              <a:buFontTx/>
              <a:buNone/>
              <a:defRPr/>
            </a:pPr>
            <a:endParaRPr lang="en-US" altLang="en-US" b="1" kern="0" noProof="0" dirty="0">
              <a:ln>
                <a:noFill/>
              </a:ln>
              <a:solidFill>
                <a:srgbClr val="0076A3"/>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2" name="图片 1"/>
          <p:cNvPicPr>
            <a:picLocks noChangeAspect="1"/>
          </p:cNvPicPr>
          <p:nvPr>
            <p:custDataLst>
              <p:tags r:id="rId4"/>
            </p:custDataLst>
          </p:nvPr>
        </p:nvPicPr>
        <p:blipFill>
          <a:blip r:embed="rId5"/>
          <a:stretch>
            <a:fillRect/>
          </a:stretch>
        </p:blipFill>
        <p:spPr>
          <a:xfrm>
            <a:off x="1598930" y="1019810"/>
            <a:ext cx="8582025" cy="3095625"/>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commondata" val="eyJoZGlkIjoiNjkwOWU3MTIyNWQ3MWYzZjRhOWQ0MzQzNDViN2U2OTYifQ=="/>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2935</Words>
  <Application>WPS 演示</Application>
  <PresentationFormat>宽屏</PresentationFormat>
  <Paragraphs>197</Paragraphs>
  <Slides>21</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Arial</vt:lpstr>
      <vt:lpstr>宋体</vt:lpstr>
      <vt:lpstr>Wingdings</vt:lpstr>
      <vt:lpstr>Wingdings</vt:lpstr>
      <vt:lpstr>微软雅黑</vt:lpstr>
      <vt:lpstr>Times New Roman</vt:lpstr>
      <vt:lpstr>Calibri</vt:lpstr>
      <vt:lpstr>Arial Unicode MS</vt:lpstr>
      <vt:lpstr>Open Sans Light</vt:lpstr>
      <vt:lpstr>Gill Sans</vt:lpstr>
      <vt:lpstr>Gill Sans MT</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Float world</cp:lastModifiedBy>
  <cp:revision>160</cp:revision>
  <dcterms:created xsi:type="dcterms:W3CDTF">2019-06-19T02:08:00Z</dcterms:created>
  <dcterms:modified xsi:type="dcterms:W3CDTF">2024-05-22T10:13:59Z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A04E779DF6164864B38B9F1D30094EAF_11</vt:lpwstr>
  </property>
</Properties>
</file>